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6799" r:id="rId46"/>
  </p:sldMasterIdLst>
  <p:notesMasterIdLst>
    <p:notesMasterId r:id="rId53"/>
  </p:notesMasterIdLst>
  <p:handoutMasterIdLst>
    <p:handoutMasterId r:id="rId54"/>
  </p:handoutMasterIdLst>
  <p:sldIdLst>
    <p:sldId id="287" r:id="rId47"/>
    <p:sldId id="348" r:id="rId48"/>
    <p:sldId id="346" r:id="rId49"/>
    <p:sldId id="330" r:id="rId50"/>
    <p:sldId id="347" r:id="rId51"/>
    <p:sldId id="341"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298839AF-2C93-4745-A110-EF25D1225F12}">
          <p14:sldIdLst>
            <p14:sldId id="287"/>
            <p14:sldId id="348"/>
          </p14:sldIdLst>
        </p14:section>
        <p14:section name="Act 1: ArcGIS API for Python" id="{8249D809-B49F-46ED-A51E-7ED0EE98D1D5}">
          <p14:sldIdLst>
            <p14:sldId id="346"/>
          </p14:sldIdLst>
        </p14:section>
        <p14:section name="Act 2: Machine Learning for CAFOs" id="{95277EF7-0D52-4909-BFA6-FD1FB7A173C6}">
          <p14:sldIdLst>
            <p14:sldId id="330"/>
          </p14:sldIdLst>
        </p14:section>
        <p14:section name="Act 3: Market Analysis of Superfund Locations" id="{6FC38EBF-2BA1-4B16-8C21-A35EE0EAE37A}">
          <p14:sldIdLst>
            <p14:sldId id="347"/>
            <p14:sldId id="341"/>
          </p14:sldIdLst>
        </p14:section>
      </p14:sectionLst>
    </p:ext>
    <p:ext uri="{EFAFB233-063F-42B5-8137-9DF3F51BA10A}">
      <p15:sldGuideLst xmlns:p15="http://schemas.microsoft.com/office/powerpoint/2012/main">
        <p15:guide id="1" orient="horz" pos="792" userDrawn="1">
          <p15:clr>
            <a:srgbClr val="A4A3A4"/>
          </p15:clr>
        </p15:guide>
        <p15:guide id="2" orient="horz" pos="3888" userDrawn="1">
          <p15:clr>
            <a:srgbClr val="A4A3A4"/>
          </p15:clr>
        </p15:guide>
        <p15:guide id="3" pos="648" userDrawn="1">
          <p15:clr>
            <a:srgbClr val="A4A3A4"/>
          </p15:clr>
        </p15:guide>
        <p15:guide id="4" pos="7032" userDrawn="1">
          <p15:clr>
            <a:srgbClr val="A4A3A4"/>
          </p15:clr>
        </p15:guide>
        <p15:guide id="7" orient="horz" pos="960" userDrawn="1">
          <p15:clr>
            <a:srgbClr val="A4A3A4"/>
          </p15:clr>
        </p15:guide>
        <p15:guide id="8" orient="horz" pos="1104" userDrawn="1">
          <p15:clr>
            <a:srgbClr val="A4A3A4"/>
          </p15:clr>
        </p15:guide>
        <p15:guide id="9" orient="horz" pos="1368" userDrawn="1">
          <p15:clr>
            <a:srgbClr val="A4A3A4"/>
          </p15:clr>
        </p15:guide>
        <p15:guide id="10" orient="horz" pos="3528" userDrawn="1">
          <p15:clr>
            <a:srgbClr val="A4A3A4"/>
          </p15:clr>
        </p15:guide>
        <p15:guide id="11" orient="horz" pos="18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CE8FF"/>
    <a:srgbClr val="FFD961"/>
    <a:srgbClr val="0E3013"/>
    <a:srgbClr val="2E3130"/>
    <a:srgbClr val="C0E8FF"/>
    <a:srgbClr val="8FE8FF"/>
    <a:srgbClr val="94E8FF"/>
    <a:srgbClr val="AFE8FF"/>
    <a:srgbClr val="BBE8FF"/>
    <a:srgbClr val="E0F4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2717" autoAdjust="0"/>
  </p:normalViewPr>
  <p:slideViewPr>
    <p:cSldViewPr snapToGrid="0" snapToObjects="1" showGuides="1">
      <p:cViewPr varScale="1">
        <p:scale>
          <a:sx n="79" d="100"/>
          <a:sy n="79" d="100"/>
        </p:scale>
        <p:origin x="1692" y="96"/>
      </p:cViewPr>
      <p:guideLst>
        <p:guide orient="horz" pos="792"/>
        <p:guide orient="horz" pos="3888"/>
        <p:guide pos="648"/>
        <p:guide pos="7032"/>
        <p:guide orient="horz" pos="960"/>
        <p:guide orient="horz" pos="1104"/>
        <p:guide orient="horz" pos="1368"/>
        <p:guide orient="horz" pos="3528"/>
        <p:guide orient="horz" pos="182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82" d="100"/>
        <a:sy n="182"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customXml" Target="../customXml/item26.xml"/><Relationship Id="rId39" Type="http://schemas.openxmlformats.org/officeDocument/2006/relationships/customXml" Target="../customXml/item39.xml"/><Relationship Id="rId21" Type="http://schemas.openxmlformats.org/officeDocument/2006/relationships/customXml" Target="../customXml/item21.xml"/><Relationship Id="rId34" Type="http://schemas.openxmlformats.org/officeDocument/2006/relationships/customXml" Target="../customXml/item34.xml"/><Relationship Id="rId42" Type="http://schemas.openxmlformats.org/officeDocument/2006/relationships/customXml" Target="../customXml/item42.xml"/><Relationship Id="rId47" Type="http://schemas.openxmlformats.org/officeDocument/2006/relationships/slide" Target="slides/slide1.xml"/><Relationship Id="rId50" Type="http://schemas.openxmlformats.org/officeDocument/2006/relationships/slide" Target="slides/slide4.xml"/><Relationship Id="rId55" Type="http://schemas.openxmlformats.org/officeDocument/2006/relationships/presProps" Target="presProps.xml"/><Relationship Id="rId7" Type="http://schemas.openxmlformats.org/officeDocument/2006/relationships/customXml" Target="../customXml/item7.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customXml" Target="../customXml/item38.xml"/><Relationship Id="rId46" Type="http://schemas.openxmlformats.org/officeDocument/2006/relationships/slideMaster" Target="slideMasters/slideMaster1.xml"/><Relationship Id="rId2" Type="http://schemas.openxmlformats.org/officeDocument/2006/relationships/customXml" Target="../customXml/item2.xml"/><Relationship Id="rId16" Type="http://schemas.openxmlformats.org/officeDocument/2006/relationships/customXml" Target="../customXml/item16.xml"/><Relationship Id="rId20" Type="http://schemas.openxmlformats.org/officeDocument/2006/relationships/customXml" Target="../customXml/item20.xml"/><Relationship Id="rId29" Type="http://schemas.openxmlformats.org/officeDocument/2006/relationships/customXml" Target="../customXml/item29.xml"/><Relationship Id="rId41" Type="http://schemas.openxmlformats.org/officeDocument/2006/relationships/customXml" Target="../customXml/item41.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customXml" Target="../customXml/item37.xml"/><Relationship Id="rId40" Type="http://schemas.openxmlformats.org/officeDocument/2006/relationships/customXml" Target="../customXml/item40.xml"/><Relationship Id="rId45" Type="http://schemas.openxmlformats.org/officeDocument/2006/relationships/customXml" Target="../customXml/item45.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slide" Target="slides/slide3.xml"/><Relationship Id="rId57" Type="http://schemas.openxmlformats.org/officeDocument/2006/relationships/theme" Target="theme/theme1.xml"/><Relationship Id="rId10" Type="http://schemas.openxmlformats.org/officeDocument/2006/relationships/customXml" Target="../customXml/item10.xml"/><Relationship Id="rId19" Type="http://schemas.openxmlformats.org/officeDocument/2006/relationships/customXml" Target="../customXml/item19.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slide" Target="slides/slide6.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customXml" Target="../customXml/item35.xml"/><Relationship Id="rId43" Type="http://schemas.openxmlformats.org/officeDocument/2006/relationships/customXml" Target="../customXml/item43.xml"/><Relationship Id="rId48" Type="http://schemas.openxmlformats.org/officeDocument/2006/relationships/slide" Target="slides/slide2.xml"/><Relationship Id="rId56" Type="http://schemas.openxmlformats.org/officeDocument/2006/relationships/viewProps" Target="viewProps.xml"/><Relationship Id="rId8" Type="http://schemas.openxmlformats.org/officeDocument/2006/relationships/customXml" Target="../customXml/item8.xml"/><Relationship Id="rId51" Type="http://schemas.openxmlformats.org/officeDocument/2006/relationships/slide" Target="slides/slide5.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11/7/2017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venir LT Std 65 Medium"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venir LT Std 65 Medium" charset="0"/>
              </a:defRPr>
            </a:lvl1pPr>
          </a:lstStyle>
          <a:p>
            <a:fld id="{5498D241-0AB7-BC44-80E8-F0A20AF46E9E}" type="datetimeFigureOut">
              <a:rPr lang="en-US" smtClean="0"/>
              <a:pPr/>
              <a:t>11/7/2017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venir LT Std 65 Medium"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venir LT Std 65 Medium" charset="0"/>
              </a:defRPr>
            </a:lvl1pPr>
          </a:lstStyle>
          <a:p>
            <a:fld id="{3E7143C0-4F23-B545-9533-520B5A87CA1E}" type="slidenum">
              <a:rPr lang="en-US" smtClean="0"/>
              <a:pPr/>
              <a:t>‹#›</a:t>
            </a:fld>
            <a:endParaRPr lang="en-US" dirty="0"/>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b="0" i="0" kern="1200">
        <a:solidFill>
          <a:schemeClr val="tx1"/>
        </a:solidFill>
        <a:latin typeface="Avenir LT Std 65 Medium" charset="0"/>
        <a:ea typeface="+mn-ea"/>
        <a:cs typeface="+mn-cs"/>
      </a:defRPr>
    </a:lvl1pPr>
    <a:lvl2pPr marL="457200" algn="l" defTabSz="457200" rtl="0" eaLnBrk="1" latinLnBrk="0" hangingPunct="1">
      <a:defRPr sz="1200" b="0" i="0" kern="1200">
        <a:solidFill>
          <a:schemeClr val="tx1"/>
        </a:solidFill>
        <a:latin typeface="Avenir LT Std 65 Medium" charset="0"/>
        <a:ea typeface="+mn-ea"/>
        <a:cs typeface="+mn-cs"/>
      </a:defRPr>
    </a:lvl2pPr>
    <a:lvl3pPr marL="914400" algn="l" defTabSz="457200" rtl="0" eaLnBrk="1" latinLnBrk="0" hangingPunct="1">
      <a:defRPr sz="1200" b="0" i="0" kern="1200">
        <a:solidFill>
          <a:schemeClr val="tx1"/>
        </a:solidFill>
        <a:latin typeface="Avenir LT Std 65 Medium" charset="0"/>
        <a:ea typeface="+mn-ea"/>
        <a:cs typeface="+mn-cs"/>
      </a:defRPr>
    </a:lvl3pPr>
    <a:lvl4pPr marL="1371600" algn="l" defTabSz="457200" rtl="0" eaLnBrk="1" latinLnBrk="0" hangingPunct="1">
      <a:defRPr sz="1200" b="0" i="0" kern="1200">
        <a:solidFill>
          <a:schemeClr val="tx1"/>
        </a:solidFill>
        <a:latin typeface="Avenir LT Std 65 Medium" charset="0"/>
        <a:ea typeface="+mn-ea"/>
        <a:cs typeface="+mn-cs"/>
      </a:defRPr>
    </a:lvl4pPr>
    <a:lvl5pPr marL="1828800" algn="l" defTabSz="457200" rtl="0" eaLnBrk="1" latinLnBrk="0" hangingPunct="1">
      <a:defRPr sz="1200" b="0" i="0" kern="1200">
        <a:solidFill>
          <a:schemeClr val="tx1"/>
        </a:solidFill>
        <a:latin typeface="Avenir LT Std 65 Medium"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Before we get started I want to thank everyone for affording us your valuable time. </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dirty="0"/>
          </a:p>
        </p:txBody>
      </p:sp>
    </p:spTree>
    <p:extLst>
      <p:ext uri="{BB962C8B-B14F-4D97-AF65-F5344CB8AC3E}">
        <p14:creationId xmlns:p14="http://schemas.microsoft.com/office/powerpoint/2010/main" val="826500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Here’s agenda at a glance. We’ll be going over three broad items today: </a:t>
            </a:r>
          </a:p>
          <a:p>
            <a:endParaRPr lang="en-US" dirty="0"/>
          </a:p>
          <a:p>
            <a:r>
              <a:rPr lang="en-US" dirty="0"/>
              <a:t>An introduction to the ArcGIS API for Python</a:t>
            </a:r>
          </a:p>
          <a:p>
            <a:r>
              <a:rPr lang="en-US" dirty="0"/>
              <a:t>A demonstration of applying GIS and Machine Learning for a detection of CAFO sites.</a:t>
            </a:r>
          </a:p>
          <a:p>
            <a:r>
              <a:rPr lang="en-US" dirty="0"/>
              <a:t>A demonstration of spatial analysis for superfund site market potential. </a:t>
            </a:r>
          </a:p>
          <a:p>
            <a:endParaRPr lang="en-US" b="0" dirty="0"/>
          </a:p>
          <a:p>
            <a:r>
              <a:rPr lang="en-US" b="0" dirty="0"/>
              <a:t>I’d like to keep this flexible and open to discussion. </a:t>
            </a:r>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488672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a:t>Without further ado, let’s get started.</a:t>
            </a:r>
          </a:p>
          <a:p>
            <a:endParaRPr lang="en-US" b="0" dirty="0"/>
          </a:p>
          <a:p>
            <a:r>
              <a:rPr lang="en-US" b="0" dirty="0"/>
              <a:t>One of the most exciting new capabilities in the ArcGIS platform is the ArcGIS API for Python. </a:t>
            </a:r>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32357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next demonstration focuses on Concentrated Animal Feeding Operations, or CAFOs.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Coincidentally, I recently came across surprising facts about pigs, detailing how their intelligence surpasses that of dogs and even 3-year old humans. How they form social bonds and have great memories.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vast majority of raised pigs in the United States never experience this life. 97% are born and raised in CAFOs where they are subject to grueling conditions. </a:t>
            </a:r>
          </a:p>
          <a:p>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718220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992459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eaLnBrk="0" hangingPunct="0">
              <a:buFontTx/>
              <a:buChar char="-"/>
            </a:pPr>
            <a:endParaRPr lang="en-US" sz="1200" dirty="0">
              <a:solidFill>
                <a:prstClr val="white"/>
              </a:solidFill>
            </a:endParaRPr>
          </a:p>
          <a:p>
            <a:pPr marL="457200" indent="-457200" eaLnBrk="0" hangingPunct="0">
              <a:buFontTx/>
              <a:buChar char="-"/>
            </a:pPr>
            <a:endParaRPr lang="en-US" sz="1200" dirty="0">
              <a:solidFill>
                <a:prstClr val="white"/>
              </a:solidFill>
            </a:endParaRPr>
          </a:p>
        </p:txBody>
      </p:sp>
      <p:sp>
        <p:nvSpPr>
          <p:cNvPr id="4" name="Slide Number Placeholder 3"/>
          <p:cNvSpPr>
            <a:spLocks noGrp="1"/>
          </p:cNvSpPr>
          <p:nvPr>
            <p:ph type="sldNum" sz="quarter" idx="10"/>
          </p:nvPr>
        </p:nvSpPr>
        <p:spPr/>
        <p:txBody>
          <a:bodyPr/>
          <a:lstStyle/>
          <a:p>
            <a:fld id="{3E7143C0-4F23-B545-9533-520B5A87CA1E}" type="slidenum">
              <a:rPr lang="en-US" smtClean="0"/>
              <a:pPr/>
              <a:t>6</a:t>
            </a:fld>
            <a:endParaRPr lang="en-US" dirty="0"/>
          </a:p>
        </p:txBody>
      </p:sp>
    </p:spTree>
    <p:extLst>
      <p:ext uri="{BB962C8B-B14F-4D97-AF65-F5344CB8AC3E}">
        <p14:creationId xmlns:p14="http://schemas.microsoft.com/office/powerpoint/2010/main" val="18216721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pic>
        <p:nvPicPr>
          <p:cNvPr id="7" name="Picture 6" descr="esri-10GlobeLogo_No-r_sRGBRev.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354329" y="365138"/>
            <a:ext cx="2168737" cy="967642"/>
          </a:xfrm>
          <a:prstGeom prst="rect">
            <a:avLst/>
          </a:prstGeom>
        </p:spPr>
      </p:pic>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11/7/2017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0" i="0" dirty="0">
              <a:solidFill>
                <a:srgbClr val="000000"/>
              </a:solidFill>
              <a:latin typeface="Avenir LT Std 65 Medium"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0" i="0" dirty="0">
              <a:solidFill>
                <a:srgbClr val="000000"/>
              </a:solidFill>
              <a:latin typeface="Avenir LT Std 65 Medium"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0" i="0" kern="1200" cap="none" baseline="0">
                <a:solidFill>
                  <a:schemeClr val="tx1"/>
                </a:solidFill>
                <a:effectLst/>
                <a:latin typeface="Avenir LT Std 65 Medium" charset="0"/>
                <a:ea typeface="+mj-ea"/>
                <a:cs typeface="Avenir LT Std 65 Medium" charset="0"/>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11/7/2017</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06155255"/>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11/7/2017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0" i="0" baseline="0" smtClean="0">
                <a:solidFill>
                  <a:schemeClr val="tx1">
                    <a:lumMod val="50000"/>
                    <a:lumOff val="50000"/>
                  </a:schemeClr>
                </a:solidFill>
                <a:latin typeface="Avenir LT Std 65 Medium" charset="0"/>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11/7/2017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i="0" baseline="0" smtClean="0">
                <a:solidFill>
                  <a:schemeClr val="accent4">
                    <a:lumMod val="40000"/>
                    <a:lumOff val="60000"/>
                  </a:schemeClr>
                </a:solidFill>
                <a:latin typeface="Avenir LT Std 65 Medium" charset="0"/>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11/7/2017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4133260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bg>
      <p:bgPr>
        <a:solidFill>
          <a:srgbClr val="E0F4FE"/>
        </a:solidFill>
        <a:effectLst/>
      </p:bgPr>
    </p:bg>
    <p:spTree>
      <p:nvGrpSpPr>
        <p:cNvPr id="1" name=""/>
        <p:cNvGrpSpPr/>
        <p:nvPr/>
      </p:nvGrpSpPr>
      <p:grpSpPr>
        <a:xfrm>
          <a:off x="0" y="0"/>
          <a:ext cx="0" cy="0"/>
          <a:chOff x="0" y="0"/>
          <a:chExt cx="0" cy="0"/>
        </a:xfrm>
      </p:grpSpPr>
      <p:pic>
        <p:nvPicPr>
          <p:cNvPr id="7" name="Picture 6" descr="esri-10GlobeLogo_TagLockup5_Slide_sRGB.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04150" y="2085337"/>
            <a:ext cx="4188457" cy="2404872"/>
          </a:xfrm>
          <a:prstGeom prst="rect">
            <a:avLst/>
          </a:prstGeom>
        </p:spPr>
      </p:pic>
      <p:sp>
        <p:nvSpPr>
          <p:cNvPr id="3" name="Parallelogram 10"/>
          <p:cNvSpPr/>
          <p:nvPr/>
        </p:nvSpPr>
        <p:spPr bwMode="auto">
          <a:xfrm rot="5400000" flipV="1">
            <a:off x="5295904"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0" i="0" dirty="0">
              <a:solidFill>
                <a:srgbClr val="000000"/>
              </a:solidFill>
              <a:latin typeface="Avenir LT Std 65 Medium" charset="0"/>
              <a:ea typeface="ＭＳ Ｐゴシック" pitchFamily="16" charset="-128"/>
              <a:cs typeface="ＭＳ Ｐゴシック" pitchFamily="-97" charset="-128"/>
            </a:endParaRPr>
          </a:p>
        </p:txBody>
      </p:sp>
      <p:sp>
        <p:nvSpPr>
          <p:cNvPr id="5" name="Parallelogram 10"/>
          <p:cNvSpPr/>
          <p:nvPr/>
        </p:nvSpPr>
        <p:spPr bwMode="auto">
          <a:xfrm flipH="1" flipV="1">
            <a:off x="3"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0" i="0" dirty="0">
              <a:solidFill>
                <a:srgbClr val="000000"/>
              </a:solidFill>
              <a:latin typeface="Avenir LT Std 65 Medium"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11/7/2017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0" i="0" kern="1200" spc="0" dirty="0" smtClean="0">
                <a:solidFill>
                  <a:schemeClr val="tx1"/>
                </a:solidFill>
                <a:latin typeface="Avenir LT Std 65 Medium" charset="0"/>
                <a:ea typeface="+mj-ea"/>
                <a:cs typeface="Avenir LT Std 65 Medium" charset="0"/>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Click to 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11/7/2017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65 Medium" charset="0"/>
                <a:ea typeface="+mn-ea"/>
                <a:cs typeface="Avenir LT Std 65 Medium" charset="0"/>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11/7/2017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0" i="0" dirty="0">
              <a:latin typeface="Avenir LT Std 65 Medium" charset="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0" i="0" kern="1200" dirty="0" smtClean="0">
                <a:solidFill>
                  <a:srgbClr val="94E6FF"/>
                </a:solidFill>
                <a:latin typeface="Avenir LT Std 65 Medium" charset="0"/>
                <a:ea typeface="+mj-ea"/>
                <a:cs typeface="Avenir LT Std 65 Medium" charset="0"/>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0" i="0" dirty="0">
              <a:latin typeface="Avenir LT Std 65 Medium" charset="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11/7/2017</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11/7/2017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11/7/2017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11/7/2017</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0" i="0" dirty="0">
              <a:solidFill>
                <a:srgbClr val="000000"/>
              </a:solidFill>
              <a:latin typeface="Avenir LT Std 65 Medium"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0" i="0" dirty="0">
              <a:solidFill>
                <a:srgbClr val="000000"/>
              </a:solidFill>
              <a:latin typeface="Avenir LT Std 65 Medium"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0" i="0" dirty="0">
              <a:solidFill>
                <a:srgbClr val="000000"/>
              </a:solidFill>
              <a:latin typeface="Avenir LT Std 65 Medium"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0" i="0" kern="1200" cap="none" baseline="0">
                <a:solidFill>
                  <a:schemeClr val="tx1"/>
                </a:solidFill>
                <a:effectLst/>
                <a:latin typeface="Avenir LT Std 65 Medium" charset="0"/>
                <a:ea typeface="+mj-ea"/>
                <a:cs typeface="Avenir LT Std 65 Medium" charset="0"/>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11/7/2017</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7804856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b="0" i="0">
                <a:solidFill>
                  <a:schemeClr val="tx1">
                    <a:tint val="75000"/>
                  </a:schemeClr>
                </a:solidFill>
                <a:latin typeface="Avenir LT Std 65 Medium" charset="0"/>
              </a:defRPr>
            </a:lvl1pPr>
          </a:lstStyle>
          <a:p>
            <a:fld id="{9CE7E69C-4D79-BB49-9350-1FEE210EB4F7}" type="datetime1">
              <a:rPr lang="en-US" smtClean="0"/>
              <a:pPr/>
              <a:t>11/7/2017</a:t>
            </a:fld>
            <a:endParaRPr lang="en-US" dirty="0"/>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b="0" i="0">
                <a:solidFill>
                  <a:schemeClr val="tx1">
                    <a:tint val="75000"/>
                  </a:schemeClr>
                </a:solidFill>
                <a:latin typeface="Avenir LT Std 65 Medium" charset="0"/>
              </a:defRPr>
            </a:lvl1pPr>
          </a:lstStyle>
          <a:p>
            <a:endParaRPr lang="en-US" dirty="0"/>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b="0" i="0">
                <a:solidFill>
                  <a:schemeClr val="tx1">
                    <a:tint val="75000"/>
                  </a:schemeClr>
                </a:solidFill>
                <a:latin typeface="Avenir LT Std 65 Medium" charset="0"/>
              </a:defRPr>
            </a:lvl1pPr>
          </a:lstStyle>
          <a:p>
            <a:fld id="{0F847EE6-F7C9-3041-A28D-502F5689C8E2}"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spd="med">
    <p:fade/>
  </p:transition>
  <p:hf sldNum="0" hdr="0" ftr="0" dt="0"/>
  <p:txStyles>
    <p:titleStyle>
      <a:lvl1pPr algn="l" defTabSz="457200" rtl="0" eaLnBrk="1" latinLnBrk="0" hangingPunct="1">
        <a:lnSpc>
          <a:spcPct val="100000"/>
        </a:lnSpc>
        <a:spcBef>
          <a:spcPct val="0"/>
        </a:spcBef>
        <a:buNone/>
        <a:defRPr sz="2400" b="0" i="0" kern="1200">
          <a:solidFill>
            <a:schemeClr val="tx1"/>
          </a:solidFill>
          <a:latin typeface="Avenir LT Std 65 Medium" charset="0"/>
          <a:ea typeface="+mj-ea"/>
          <a:cs typeface="Avenir LT Std 65 Medium" charset="0"/>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0" i="0" kern="1200">
          <a:solidFill>
            <a:schemeClr val="tx1"/>
          </a:solidFill>
          <a:latin typeface="Avenir LT Std 65 Medium" charset="0"/>
          <a:ea typeface="+mn-ea"/>
          <a:cs typeface="Avenir LT Std 65 Medium"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65 Medium" charset="0"/>
          <a:ea typeface="+mn-ea"/>
          <a:cs typeface="Avenir LT Std 65 Medium"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65 Medium" charset="0"/>
          <a:ea typeface="+mn-ea"/>
          <a:cs typeface="Avenir LT Std 65 Medium"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7.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5.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935"/>
            <a:ext cx="12192608" cy="6861935"/>
          </a:xfrm>
          <a:prstGeom prst="rect">
            <a:avLst/>
          </a:prstGeom>
        </p:spPr>
      </p:pic>
      <p:sp>
        <p:nvSpPr>
          <p:cNvPr id="7" name="Subtitle 4"/>
          <p:cNvSpPr txBox="1">
            <a:spLocks/>
          </p:cNvSpPr>
          <p:nvPr/>
        </p:nvSpPr>
        <p:spPr bwMode="white">
          <a:xfrm>
            <a:off x="1111887" y="4870700"/>
            <a:ext cx="5810882" cy="184666"/>
          </a:xfrm>
          <a:prstGeom prst="rect">
            <a:avLst/>
          </a:prstGeom>
          <a:noFill/>
        </p:spPr>
        <p:txBody>
          <a:bodyPr vert="horz" lIns="0" tIns="0" rIns="0" bIns="0" rtlCol="0">
            <a:spAutoFit/>
          </a:bodyPr>
          <a:lstStyle>
            <a:lvl1pPr marL="0" indent="0" algn="ctr" defTabSz="457200" rtl="0" eaLnBrk="1" latinLnBrk="0" hangingPunct="1">
              <a:lnSpc>
                <a:spcPct val="100000"/>
              </a:lnSpc>
              <a:spcBef>
                <a:spcPts val="300"/>
              </a:spcBef>
              <a:spcAft>
                <a:spcPts val="600"/>
              </a:spcAft>
              <a:buClr>
                <a:schemeClr val="accent4">
                  <a:lumMod val="60000"/>
                  <a:lumOff val="40000"/>
                </a:schemeClr>
              </a:buClr>
              <a:buSzPct val="80000"/>
              <a:buFont typeface="Arial"/>
              <a:buNone/>
              <a:defRPr sz="2000" b="0" kern="1200">
                <a:solidFill>
                  <a:schemeClr val="tx1"/>
                </a:solidFill>
                <a:latin typeface="+mn-lt"/>
                <a:ea typeface="+mn-ea"/>
                <a:cs typeface="Arial"/>
              </a:defRPr>
            </a:lvl1pPr>
            <a:lvl2pPr marL="457200" indent="0" algn="ctr"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800" b="1" kern="1200">
                <a:solidFill>
                  <a:schemeClr val="tx1">
                    <a:tint val="75000"/>
                  </a:schemeClr>
                </a:solidFill>
                <a:latin typeface="+mn-lt"/>
                <a:ea typeface="+mn-ea"/>
                <a:cs typeface="Arial"/>
              </a:defRPr>
            </a:lvl2pPr>
            <a:lvl3pPr marL="914400" indent="0" algn="ctr"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600" b="1" kern="1200">
                <a:solidFill>
                  <a:schemeClr val="tx1">
                    <a:tint val="75000"/>
                  </a:schemeClr>
                </a:solidFill>
                <a:latin typeface="+mn-lt"/>
                <a:ea typeface="+mn-ea"/>
                <a:cs typeface="Arial"/>
              </a:defRPr>
            </a:lvl3pPr>
            <a:lvl4pPr marL="1371600" indent="0" algn="ctr"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tint val="75000"/>
                  </a:schemeClr>
                </a:solidFill>
                <a:latin typeface="+mn-lt"/>
                <a:ea typeface="+mn-ea"/>
                <a:cs typeface="Arial"/>
              </a:defRPr>
            </a:lvl4pPr>
            <a:lvl5pPr marL="1828800" indent="0" algn="ctr"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tint val="75000"/>
                  </a:schemeClr>
                </a:solidFill>
                <a:latin typeface="+mn-lt"/>
                <a:ea typeface="+mn-ea"/>
                <a:cs typeface="Arial"/>
              </a:defRPr>
            </a:lvl5pPr>
            <a:lvl6pPr marL="2286000" indent="0" algn="ctr" defTabSz="401638" rtl="0" eaLnBrk="1" latinLnBrk="0" hangingPunct="1">
              <a:lnSpc>
                <a:spcPts val="1700"/>
              </a:lnSpc>
              <a:spcBef>
                <a:spcPts val="300"/>
              </a:spcBef>
              <a:spcAft>
                <a:spcPts val="300"/>
              </a:spcAft>
              <a:buSzPct val="80000"/>
              <a:buFont typeface="Lucida Grande"/>
              <a:buNone/>
              <a:tabLst>
                <a:tab pos="1484313" algn="l"/>
              </a:tabLst>
              <a:defRPr sz="1400" b="1" kern="1200">
                <a:solidFill>
                  <a:schemeClr val="tx1">
                    <a:tint val="75000"/>
                  </a:schemeClr>
                </a:solidFill>
                <a:latin typeface="Arial"/>
                <a:ea typeface="+mn-ea"/>
                <a:cs typeface="Arial"/>
              </a:defRPr>
            </a:lvl6pPr>
            <a:lvl7pPr marL="27432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7pPr>
            <a:lvl8pPr marL="32004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8pPr>
            <a:lvl9pPr marL="36576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9pPr>
          </a:lstStyle>
          <a:p>
            <a:pPr algn="l">
              <a:spcBef>
                <a:spcPts val="1200"/>
              </a:spcBef>
              <a:spcAft>
                <a:spcPts val="0"/>
              </a:spcAft>
            </a:pPr>
            <a:r>
              <a:rPr lang="en-US" sz="1200" spc="200" dirty="0" err="1">
                <a:solidFill>
                  <a:srgbClr val="E0F4FE"/>
                </a:solidFill>
                <a:latin typeface="+mj-lt"/>
                <a:ea typeface="Avenir Next LT Pro Light" charset="0"/>
                <a:cs typeface="Avenir Next LT Pro Light" charset="0"/>
              </a:rPr>
              <a:t>Esri</a:t>
            </a:r>
            <a:r>
              <a:rPr lang="en-US" sz="1200" spc="200" dirty="0">
                <a:solidFill>
                  <a:srgbClr val="E0F4FE"/>
                </a:solidFill>
                <a:latin typeface="+mj-lt"/>
                <a:ea typeface="Avenir Next LT Pro Light" charset="0"/>
                <a:cs typeface="Avenir Next LT Pro Light" charset="0"/>
              </a:rPr>
              <a:t> | November 2017</a:t>
            </a:r>
          </a:p>
        </p:txBody>
      </p:sp>
      <p:sp>
        <p:nvSpPr>
          <p:cNvPr id="8" name="Title 2">
            <a:extLst>
              <a:ext uri="{FF2B5EF4-FFF2-40B4-BE49-F238E27FC236}">
                <a16:creationId xmlns:a16="http://schemas.microsoft.com/office/drawing/2014/main" id="{75134DF4-2B39-4FD8-85A3-126B606C8FEA}"/>
              </a:ext>
            </a:extLst>
          </p:cNvPr>
          <p:cNvSpPr txBox="1">
            <a:spLocks/>
          </p:cNvSpPr>
          <p:nvPr/>
        </p:nvSpPr>
        <p:spPr bwMode="white">
          <a:xfrm>
            <a:off x="1111887" y="1921088"/>
            <a:ext cx="7142765" cy="1938992"/>
          </a:xfrm>
          <a:prstGeom prst="rect">
            <a:avLst/>
          </a:prstGeom>
          <a:noFill/>
        </p:spPr>
        <p:txBody>
          <a:bodyPr vert="horz" wrap="square" lIns="0" tIns="0" rIns="0" bIns="0" rtlCol="0" anchor="b">
            <a:spAutoFit/>
          </a:bodyPr>
          <a:lstStyle>
            <a:lvl1pPr algn="ctr" defTabSz="457200" rtl="0" eaLnBrk="1" latinLnBrk="0" hangingPunct="1">
              <a:lnSpc>
                <a:spcPct val="100000"/>
              </a:lnSpc>
              <a:spcBef>
                <a:spcPct val="0"/>
              </a:spcBef>
              <a:buNone/>
              <a:defRPr sz="3400" b="1" kern="1200" baseline="0">
                <a:solidFill>
                  <a:schemeClr val="tx1"/>
                </a:solidFill>
                <a:latin typeface="+mj-lt"/>
                <a:ea typeface="+mj-ea"/>
                <a:cs typeface="Arial"/>
              </a:defRPr>
            </a:lvl1pPr>
          </a:lstStyle>
          <a:p>
            <a:pPr algn="l"/>
            <a:r>
              <a:rPr lang="en-US" spc="100" dirty="0">
                <a:ea typeface="Avenir Next LT Pro Light" charset="0"/>
                <a:cs typeface="Avenir Next LT Pro Light" charset="0"/>
              </a:rPr>
              <a:t>Port Authority of New York and New Jersey</a:t>
            </a:r>
            <a:br>
              <a:rPr lang="en-US" spc="100" dirty="0">
                <a:ea typeface="Avenir Next LT Pro Light" charset="0"/>
                <a:cs typeface="Avenir Next LT Pro Light" charset="0"/>
              </a:rPr>
            </a:br>
            <a:br>
              <a:rPr lang="en-US" spc="100" dirty="0">
                <a:ea typeface="Avenir Next LT Pro Light" charset="0"/>
                <a:cs typeface="Avenir Next LT Pro Light" charset="0"/>
              </a:rPr>
            </a:br>
            <a:r>
              <a:rPr lang="en-US" sz="2400" spc="100" dirty="0">
                <a:ea typeface="Avenir Next LT Pro Light" charset="0"/>
                <a:cs typeface="Avenir Next LT Pro Light" charset="0"/>
              </a:rPr>
              <a:t>ArcGIS as a System of Record</a:t>
            </a:r>
          </a:p>
        </p:txBody>
      </p:sp>
    </p:spTree>
    <p:extLst>
      <p:ext uri="{BB962C8B-B14F-4D97-AF65-F5344CB8AC3E}">
        <p14:creationId xmlns:p14="http://schemas.microsoft.com/office/powerpoint/2010/main" val="783809793"/>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8F18CA9-E720-4A5E-AF0C-7C6201D93FDC}"/>
              </a:ext>
            </a:extLst>
          </p:cNvPr>
          <p:cNvSpPr/>
          <p:nvPr/>
        </p:nvSpPr>
        <p:spPr bwMode="auto">
          <a:xfrm>
            <a:off x="3880279" y="1"/>
            <a:ext cx="4374491" cy="6883060"/>
          </a:xfrm>
          <a:prstGeom prst="rect">
            <a:avLst/>
          </a:prstGeom>
          <a:gradFill flip="none" rotWithShape="1">
            <a:gsLst>
              <a:gs pos="100000">
                <a:srgbClr val="000000">
                  <a:alpha val="0"/>
                </a:srgbClr>
              </a:gs>
              <a:gs pos="50000">
                <a:schemeClr val="accent1">
                  <a:lumMod val="50000"/>
                </a:schemeClr>
              </a:gs>
              <a:gs pos="0">
                <a:schemeClr val="accent1">
                  <a:lumMod val="50000"/>
                </a:schemeClr>
              </a:gs>
            </a:gsLst>
            <a:lin ang="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Rectangle 9">
            <a:extLst>
              <a:ext uri="{FF2B5EF4-FFF2-40B4-BE49-F238E27FC236}">
                <a16:creationId xmlns:a16="http://schemas.microsoft.com/office/drawing/2014/main" id="{105B8C65-D836-43E0-974C-3F66097D8A0D}"/>
              </a:ext>
            </a:extLst>
          </p:cNvPr>
          <p:cNvSpPr/>
          <p:nvPr/>
        </p:nvSpPr>
        <p:spPr bwMode="auto">
          <a:xfrm>
            <a:off x="0" y="1"/>
            <a:ext cx="3880279" cy="6883060"/>
          </a:xfrm>
          <a:prstGeom prst="rect">
            <a:avLst/>
          </a:prstGeom>
          <a:gradFill flip="none" rotWithShape="1">
            <a:gsLst>
              <a:gs pos="100000">
                <a:srgbClr val="000000">
                  <a:alpha val="0"/>
                </a:srgbClr>
              </a:gs>
              <a:gs pos="50000">
                <a:schemeClr val="accent5">
                  <a:lumMod val="50000"/>
                </a:schemeClr>
              </a:gs>
              <a:gs pos="0">
                <a:schemeClr val="accent5">
                  <a:lumMod val="50000"/>
                </a:schemeClr>
              </a:gs>
            </a:gsLst>
            <a:lin ang="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7" name="Rectangle 26">
            <a:extLst>
              <a:ext uri="{FF2B5EF4-FFF2-40B4-BE49-F238E27FC236}">
                <a16:creationId xmlns:a16="http://schemas.microsoft.com/office/drawing/2014/main" id="{2A3ECF86-68D2-4B38-A5B7-B7A30BF66BB5}"/>
              </a:ext>
            </a:extLst>
          </p:cNvPr>
          <p:cNvSpPr/>
          <p:nvPr/>
        </p:nvSpPr>
        <p:spPr bwMode="auto">
          <a:xfrm>
            <a:off x="8254770" y="1"/>
            <a:ext cx="3937231" cy="6883060"/>
          </a:xfrm>
          <a:prstGeom prst="rect">
            <a:avLst/>
          </a:prstGeom>
          <a:gradFill flip="none" rotWithShape="1">
            <a:gsLst>
              <a:gs pos="100000">
                <a:srgbClr val="000000">
                  <a:alpha val="0"/>
                </a:srgbClr>
              </a:gs>
              <a:gs pos="50000">
                <a:schemeClr val="bg2">
                  <a:lumMod val="50000"/>
                </a:schemeClr>
              </a:gs>
              <a:gs pos="0">
                <a:schemeClr val="bg2">
                  <a:lumMod val="50000"/>
                </a:schemeClr>
              </a:gs>
            </a:gsLst>
            <a:lin ang="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Parallelogram 27"/>
          <p:cNvSpPr/>
          <p:nvPr/>
        </p:nvSpPr>
        <p:spPr bwMode="auto">
          <a:xfrm>
            <a:off x="-706056" y="286093"/>
            <a:ext cx="2998151" cy="320362"/>
          </a:xfrm>
          <a:custGeom>
            <a:avLst/>
            <a:gdLst>
              <a:gd name="connsiteX0" fmla="*/ 0 w 3177665"/>
              <a:gd name="connsiteY0" fmla="*/ 439352 h 439352"/>
              <a:gd name="connsiteX1" fmla="*/ 109838 w 3177665"/>
              <a:gd name="connsiteY1" fmla="*/ 0 h 439352"/>
              <a:gd name="connsiteX2" fmla="*/ 3177665 w 3177665"/>
              <a:gd name="connsiteY2" fmla="*/ 0 h 439352"/>
              <a:gd name="connsiteX3" fmla="*/ 3067827 w 3177665"/>
              <a:gd name="connsiteY3" fmla="*/ 439352 h 439352"/>
              <a:gd name="connsiteX4" fmla="*/ 0 w 3177665"/>
              <a:gd name="connsiteY4" fmla="*/ 439352 h 439352"/>
              <a:gd name="connsiteX0" fmla="*/ 0 w 3177665"/>
              <a:gd name="connsiteY0" fmla="*/ 439352 h 447167"/>
              <a:gd name="connsiteX1" fmla="*/ 109838 w 3177665"/>
              <a:gd name="connsiteY1" fmla="*/ 0 h 447167"/>
              <a:gd name="connsiteX2" fmla="*/ 3177665 w 3177665"/>
              <a:gd name="connsiteY2" fmla="*/ 0 h 447167"/>
              <a:gd name="connsiteX3" fmla="*/ 3020935 w 3177665"/>
              <a:gd name="connsiteY3" fmla="*/ 447167 h 447167"/>
              <a:gd name="connsiteX4" fmla="*/ 0 w 3177665"/>
              <a:gd name="connsiteY4" fmla="*/ 439352 h 447167"/>
              <a:gd name="connsiteX0" fmla="*/ 0 w 3177665"/>
              <a:gd name="connsiteY0" fmla="*/ 439352 h 440394"/>
              <a:gd name="connsiteX1" fmla="*/ 109838 w 3177665"/>
              <a:gd name="connsiteY1" fmla="*/ 0 h 440394"/>
              <a:gd name="connsiteX2" fmla="*/ 3177665 w 3177665"/>
              <a:gd name="connsiteY2" fmla="*/ 0 h 440394"/>
              <a:gd name="connsiteX3" fmla="*/ 3010775 w 3177665"/>
              <a:gd name="connsiteY3" fmla="*/ 440394 h 440394"/>
              <a:gd name="connsiteX4" fmla="*/ 0 w 3177665"/>
              <a:gd name="connsiteY4" fmla="*/ 439352 h 440394"/>
              <a:gd name="connsiteX0" fmla="*/ 0 w 3177665"/>
              <a:gd name="connsiteY0" fmla="*/ 439352 h 440394"/>
              <a:gd name="connsiteX1" fmla="*/ 109838 w 3177665"/>
              <a:gd name="connsiteY1" fmla="*/ 0 h 440394"/>
              <a:gd name="connsiteX2" fmla="*/ 3177665 w 3177665"/>
              <a:gd name="connsiteY2" fmla="*/ 0 h 440394"/>
              <a:gd name="connsiteX3" fmla="*/ 2997229 w 3177665"/>
              <a:gd name="connsiteY3" fmla="*/ 440394 h 440394"/>
              <a:gd name="connsiteX4" fmla="*/ 0 w 3177665"/>
              <a:gd name="connsiteY4" fmla="*/ 439352 h 440394"/>
              <a:gd name="connsiteX0" fmla="*/ 0 w 3255559"/>
              <a:gd name="connsiteY0" fmla="*/ 442738 h 442738"/>
              <a:gd name="connsiteX1" fmla="*/ 187732 w 3255559"/>
              <a:gd name="connsiteY1" fmla="*/ 0 h 442738"/>
              <a:gd name="connsiteX2" fmla="*/ 3255559 w 3255559"/>
              <a:gd name="connsiteY2" fmla="*/ 0 h 442738"/>
              <a:gd name="connsiteX3" fmla="*/ 3075123 w 3255559"/>
              <a:gd name="connsiteY3" fmla="*/ 440394 h 442738"/>
              <a:gd name="connsiteX4" fmla="*/ 0 w 3255559"/>
              <a:gd name="connsiteY4" fmla="*/ 442738 h 442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5559" h="442738">
                <a:moveTo>
                  <a:pt x="0" y="442738"/>
                </a:moveTo>
                <a:lnTo>
                  <a:pt x="187732" y="0"/>
                </a:lnTo>
                <a:lnTo>
                  <a:pt x="3255559" y="0"/>
                </a:lnTo>
                <a:lnTo>
                  <a:pt x="3075123" y="440394"/>
                </a:lnTo>
                <a:lnTo>
                  <a:pt x="0" y="442738"/>
                </a:lnTo>
                <a:close/>
              </a:path>
            </a:pathLst>
          </a:custGeom>
          <a:solidFill>
            <a:srgbClr val="21080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r" eaLnBrk="0" fontAlgn="base" hangingPunct="0">
              <a:spcBef>
                <a:spcPct val="0"/>
              </a:spcBef>
              <a:spcAft>
                <a:spcPct val="0"/>
              </a:spcAft>
            </a:pPr>
            <a:r>
              <a:rPr lang="en-US" sz="1600" dirty="0">
                <a:solidFill>
                  <a:srgbClr val="EDAA3E">
                    <a:alpha val="90000"/>
                  </a:srgbClr>
                </a:solidFill>
              </a:rPr>
              <a:t>Agenda at a Glance   </a:t>
            </a:r>
          </a:p>
        </p:txBody>
      </p:sp>
      <p:cxnSp>
        <p:nvCxnSpPr>
          <p:cNvPr id="3" name="Straight Connector 2"/>
          <p:cNvCxnSpPr>
            <a:cxnSpLocks/>
          </p:cNvCxnSpPr>
          <p:nvPr/>
        </p:nvCxnSpPr>
        <p:spPr bwMode="auto">
          <a:xfrm>
            <a:off x="682625" y="3271631"/>
            <a:ext cx="2487295" cy="0"/>
          </a:xfrm>
          <a:prstGeom prst="line">
            <a:avLst/>
          </a:prstGeom>
          <a:noFill/>
          <a:ln w="6350" cap="flat" cmpd="sng" algn="ctr">
            <a:solidFill>
              <a:schemeClr val="tx1"/>
            </a:solidFill>
            <a:prstDash val="sysDot"/>
            <a:round/>
            <a:headEnd type="none" w="med" len="med"/>
            <a:tailEnd type="none" w="med" len="med"/>
          </a:ln>
          <a:effectLst/>
        </p:spPr>
      </p:cxnSp>
      <p:sp>
        <p:nvSpPr>
          <p:cNvPr id="2" name="Title 1"/>
          <p:cNvSpPr>
            <a:spLocks noGrp="1"/>
          </p:cNvSpPr>
          <p:nvPr>
            <p:ph type="title"/>
          </p:nvPr>
        </p:nvSpPr>
        <p:spPr>
          <a:xfrm>
            <a:off x="701016" y="1570047"/>
            <a:ext cx="2478248" cy="861774"/>
          </a:xfrm>
        </p:spPr>
        <p:txBody>
          <a:bodyPr/>
          <a:lstStyle/>
          <a:p>
            <a:r>
              <a:rPr lang="en-US" sz="2800" dirty="0"/>
              <a:t>1. Construction Event Editor</a:t>
            </a:r>
          </a:p>
        </p:txBody>
      </p:sp>
      <p:sp>
        <p:nvSpPr>
          <p:cNvPr id="4" name="Text Placeholder 3"/>
          <p:cNvSpPr>
            <a:spLocks noGrp="1"/>
          </p:cNvSpPr>
          <p:nvPr>
            <p:ph type="body" sz="quarter" idx="11"/>
          </p:nvPr>
        </p:nvSpPr>
        <p:spPr>
          <a:xfrm>
            <a:off x="691673" y="4141486"/>
            <a:ext cx="2608118" cy="1231106"/>
          </a:xfrm>
        </p:spPr>
        <p:txBody>
          <a:bodyPr/>
          <a:lstStyle/>
          <a:p>
            <a:r>
              <a:rPr lang="en-US" sz="2000" dirty="0">
                <a:solidFill>
                  <a:srgbClr val="FFC000"/>
                </a:solidFill>
              </a:rPr>
              <a:t>Create a system of record to load and manage your construction events</a:t>
            </a:r>
          </a:p>
        </p:txBody>
      </p:sp>
      <p:sp>
        <p:nvSpPr>
          <p:cNvPr id="17" name="Rectangle 16">
            <a:extLst>
              <a:ext uri="{FF2B5EF4-FFF2-40B4-BE49-F238E27FC236}">
                <a16:creationId xmlns:a16="http://schemas.microsoft.com/office/drawing/2014/main" id="{E5E50CF3-4BBA-464C-A859-6E5F0A0445CB}"/>
              </a:ext>
            </a:extLst>
          </p:cNvPr>
          <p:cNvSpPr/>
          <p:nvPr/>
        </p:nvSpPr>
        <p:spPr bwMode="auto">
          <a:xfrm>
            <a:off x="1" y="6373367"/>
            <a:ext cx="12192000" cy="528580"/>
          </a:xfrm>
          <a:prstGeom prst="rect">
            <a:avLst/>
          </a:prstGeom>
          <a:solidFill>
            <a:srgbClr val="32323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grpSp>
        <p:nvGrpSpPr>
          <p:cNvPr id="18" name="Group 17">
            <a:extLst>
              <a:ext uri="{FF2B5EF4-FFF2-40B4-BE49-F238E27FC236}">
                <a16:creationId xmlns:a16="http://schemas.microsoft.com/office/drawing/2014/main" id="{DAF723DF-7F4D-4A38-9C7C-5056C31E6F8C}"/>
              </a:ext>
            </a:extLst>
          </p:cNvPr>
          <p:cNvGrpSpPr/>
          <p:nvPr/>
        </p:nvGrpSpPr>
        <p:grpSpPr>
          <a:xfrm>
            <a:off x="11154060" y="6478475"/>
            <a:ext cx="655534" cy="259796"/>
            <a:chOff x="9459764" y="6498314"/>
            <a:chExt cx="655534" cy="259796"/>
          </a:xfrm>
        </p:grpSpPr>
        <p:pic>
          <p:nvPicPr>
            <p:cNvPr id="19" name="Picture 18">
              <a:extLst>
                <a:ext uri="{FF2B5EF4-FFF2-40B4-BE49-F238E27FC236}">
                  <a16:creationId xmlns:a16="http://schemas.microsoft.com/office/drawing/2014/main" id="{9DBAF9EE-F6D4-4C01-8229-65F83D5A91AE}"/>
                </a:ext>
              </a:extLst>
            </p:cNvPr>
            <p:cNvPicPr>
              <a:picLocks noChangeAspect="1"/>
            </p:cNvPicPr>
            <p:nvPr/>
          </p:nvPicPr>
          <p:blipFill rotWithShape="1">
            <a:blip r:embed="rId3">
              <a:extLst>
                <a:ext uri="{28A0092B-C50C-407E-A947-70E740481C1C}">
                  <a14:useLocalDpi xmlns:a14="http://schemas.microsoft.com/office/drawing/2010/main" val="0"/>
                </a:ext>
              </a:extLst>
            </a:blip>
            <a:srcRect r="8021"/>
            <a:stretch/>
          </p:blipFill>
          <p:spPr>
            <a:xfrm>
              <a:off x="9622090" y="6498314"/>
              <a:ext cx="493208" cy="259796"/>
            </a:xfrm>
            <a:prstGeom prst="rect">
              <a:avLst/>
            </a:prstGeom>
          </p:spPr>
        </p:pic>
        <p:cxnSp>
          <p:nvCxnSpPr>
            <p:cNvPr id="20" name="Straight Connector 19">
              <a:extLst>
                <a:ext uri="{FF2B5EF4-FFF2-40B4-BE49-F238E27FC236}">
                  <a16:creationId xmlns:a16="http://schemas.microsoft.com/office/drawing/2014/main" id="{05052533-19BD-4D4E-8A82-5E6561437D83}"/>
                </a:ext>
              </a:extLst>
            </p:cNvPr>
            <p:cNvCxnSpPr/>
            <p:nvPr/>
          </p:nvCxnSpPr>
          <p:spPr bwMode="auto">
            <a:xfrm>
              <a:off x="9459764" y="6544802"/>
              <a:ext cx="0" cy="190454"/>
            </a:xfrm>
            <a:prstGeom prst="line">
              <a:avLst/>
            </a:prstGeom>
            <a:noFill/>
            <a:ln w="9525" cap="flat" cmpd="sng" algn="ctr">
              <a:solidFill>
                <a:srgbClr val="007AC1"/>
              </a:solidFill>
              <a:prstDash val="solid"/>
              <a:round/>
              <a:headEnd type="none" w="med" len="med"/>
              <a:tailEnd type="none" w="med" len="med"/>
            </a:ln>
            <a:effectLst/>
          </p:spPr>
        </p:cxnSp>
      </p:grpSp>
      <p:sp>
        <p:nvSpPr>
          <p:cNvPr id="21" name="Footer Placeholder 3">
            <a:extLst>
              <a:ext uri="{FF2B5EF4-FFF2-40B4-BE49-F238E27FC236}">
                <a16:creationId xmlns:a16="http://schemas.microsoft.com/office/drawing/2014/main" id="{DA3E0B50-2C0B-4875-AE11-DCE2A4AB0300}"/>
              </a:ext>
            </a:extLst>
          </p:cNvPr>
          <p:cNvSpPr>
            <a:spLocks noGrp="1"/>
          </p:cNvSpPr>
          <p:nvPr>
            <p:ph type="ftr" sz="quarter" idx="3"/>
          </p:nvPr>
        </p:nvSpPr>
        <p:spPr>
          <a:xfrm>
            <a:off x="6005598" y="6444255"/>
            <a:ext cx="5067300" cy="365125"/>
          </a:xfrm>
        </p:spPr>
        <p:txBody>
          <a:bodyPr/>
          <a:lstStyle/>
          <a:p>
            <a:r>
              <a:rPr lang="en-US" sz="1200" dirty="0">
                <a:solidFill>
                  <a:schemeClr val="tx1">
                    <a:lumMod val="75000"/>
                  </a:schemeClr>
                </a:solidFill>
              </a:rPr>
              <a:t>PORT AUTHORITY OF NEW YORK AND NEW JERSEY</a:t>
            </a:r>
          </a:p>
        </p:txBody>
      </p:sp>
      <p:sp>
        <p:nvSpPr>
          <p:cNvPr id="24" name="Title 1">
            <a:extLst>
              <a:ext uri="{FF2B5EF4-FFF2-40B4-BE49-F238E27FC236}">
                <a16:creationId xmlns:a16="http://schemas.microsoft.com/office/drawing/2014/main" id="{843DBA23-3EDC-47D3-B2A1-8869E1D8AF05}"/>
              </a:ext>
            </a:extLst>
          </p:cNvPr>
          <p:cNvSpPr txBox="1">
            <a:spLocks/>
          </p:cNvSpPr>
          <p:nvPr/>
        </p:nvSpPr>
        <p:spPr>
          <a:xfrm>
            <a:off x="4538849" y="1570047"/>
            <a:ext cx="4012320" cy="861774"/>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0" i="0" kern="1200" spc="0" dirty="0" smtClean="0">
                <a:solidFill>
                  <a:schemeClr val="tx1"/>
                </a:solidFill>
                <a:latin typeface="Avenir LT Std 65 Medium" charset="0"/>
                <a:ea typeface="+mj-ea"/>
                <a:cs typeface="Avenir LT Std 65 Medium" charset="0"/>
              </a:defRPr>
            </a:lvl1pPr>
          </a:lstStyle>
          <a:p>
            <a:r>
              <a:rPr lang="en-US" sz="2800" dirty="0"/>
              <a:t>2. Construction Events Operations Dashboard</a:t>
            </a:r>
          </a:p>
        </p:txBody>
      </p:sp>
      <p:sp>
        <p:nvSpPr>
          <p:cNvPr id="25" name="Text Placeholder 3">
            <a:extLst>
              <a:ext uri="{FF2B5EF4-FFF2-40B4-BE49-F238E27FC236}">
                <a16:creationId xmlns:a16="http://schemas.microsoft.com/office/drawing/2014/main" id="{2DF2B072-2365-4EAF-990C-6474ADC52433}"/>
              </a:ext>
            </a:extLst>
          </p:cNvPr>
          <p:cNvSpPr txBox="1">
            <a:spLocks/>
          </p:cNvSpPr>
          <p:nvPr/>
        </p:nvSpPr>
        <p:spPr>
          <a:xfrm>
            <a:off x="4528813" y="4141486"/>
            <a:ext cx="3145469" cy="923330"/>
          </a:xfrm>
          <a:prstGeom prst="rect">
            <a:avLst/>
          </a:prstGeom>
          <a:noFill/>
        </p:spPr>
        <p:txBody>
          <a:bodyPr vert="horz" lIns="0" tIns="0" rIns="0" bIns="0" rtlCol="0" anchor="t" anchorCtr="0">
            <a:spAutoFit/>
          </a:bodyPr>
          <a:lstStyle>
            <a:lvl1pPr marL="0" indent="0" algn="l" defTabSz="457200" rtl="0" eaLnBrk="1" latinLnBrk="0" hangingPunct="1">
              <a:lnSpc>
                <a:spcPct val="100000"/>
              </a:lnSpc>
              <a:spcBef>
                <a:spcPts val="0"/>
              </a:spcBef>
              <a:spcAft>
                <a:spcPts val="0"/>
              </a:spcAft>
              <a:buClr>
                <a:schemeClr val="accent4">
                  <a:lumMod val="60000"/>
                  <a:lumOff val="40000"/>
                </a:schemeClr>
              </a:buClr>
              <a:buSzPct val="80000"/>
              <a:buFont typeface="Arial"/>
              <a:buNone/>
              <a:defRPr sz="1600" b="0" i="0" kern="1200">
                <a:solidFill>
                  <a:schemeClr val="accent4">
                    <a:lumMod val="40000"/>
                    <a:lumOff val="60000"/>
                  </a:schemeClr>
                </a:solidFill>
                <a:latin typeface="Avenir LT Std 65 Medium" charset="0"/>
                <a:ea typeface="+mn-ea"/>
                <a:cs typeface="Avenir LT Std 65 Medium" charset="0"/>
              </a:defRPr>
            </a:lvl1pPr>
            <a:lvl2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0" i="0" kern="1200">
                <a:solidFill>
                  <a:schemeClr val="tx1"/>
                </a:solidFill>
                <a:latin typeface="Avenir LT Std 65 Medium" charset="0"/>
                <a:ea typeface="+mn-ea"/>
                <a:cs typeface="Avenir LT Std 65 Medium" charset="0"/>
              </a:defRPr>
            </a:lvl2pPr>
            <a:lvl3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0" i="0" kern="1200">
                <a:solidFill>
                  <a:schemeClr val="tx1"/>
                </a:solidFill>
                <a:latin typeface="Avenir LT Std 65 Medium" charset="0"/>
                <a:ea typeface="+mn-ea"/>
                <a:cs typeface="Avenir LT Std 65 Medium" charset="0"/>
              </a:defRPr>
            </a:lvl3pPr>
            <a:lvl4pPr marL="0"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4pPr>
            <a:lvl5pPr marL="0"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sz="2000" dirty="0">
                <a:solidFill>
                  <a:srgbClr val="FFC000"/>
                </a:solidFill>
              </a:rPr>
              <a:t>Maintain situational awareness and metrics on key aspects of your operation</a:t>
            </a:r>
          </a:p>
        </p:txBody>
      </p:sp>
      <p:cxnSp>
        <p:nvCxnSpPr>
          <p:cNvPr id="26" name="Straight Connector 25">
            <a:extLst>
              <a:ext uri="{FF2B5EF4-FFF2-40B4-BE49-F238E27FC236}">
                <a16:creationId xmlns:a16="http://schemas.microsoft.com/office/drawing/2014/main" id="{B1D44637-3DC5-4679-87AC-29458F14F3F5}"/>
              </a:ext>
            </a:extLst>
          </p:cNvPr>
          <p:cNvCxnSpPr>
            <a:cxnSpLocks/>
          </p:cNvCxnSpPr>
          <p:nvPr/>
        </p:nvCxnSpPr>
        <p:spPr bwMode="auto">
          <a:xfrm>
            <a:off x="4538849" y="3271631"/>
            <a:ext cx="2983615" cy="0"/>
          </a:xfrm>
          <a:prstGeom prst="line">
            <a:avLst/>
          </a:prstGeom>
          <a:noFill/>
          <a:ln w="6350" cap="flat" cmpd="sng" algn="ctr">
            <a:solidFill>
              <a:schemeClr val="tx1"/>
            </a:solidFill>
            <a:prstDash val="sysDot"/>
            <a:round/>
            <a:headEnd type="none" w="med" len="med"/>
            <a:tailEnd type="none" w="med" len="med"/>
          </a:ln>
          <a:effectLst/>
        </p:spPr>
      </p:cxnSp>
      <p:cxnSp>
        <p:nvCxnSpPr>
          <p:cNvPr id="28" name="Straight Connector 27">
            <a:extLst>
              <a:ext uri="{FF2B5EF4-FFF2-40B4-BE49-F238E27FC236}">
                <a16:creationId xmlns:a16="http://schemas.microsoft.com/office/drawing/2014/main" id="{86D3CAF4-4C29-4DE6-A4FE-4C26324B1134}"/>
              </a:ext>
            </a:extLst>
          </p:cNvPr>
          <p:cNvCxnSpPr>
            <a:cxnSpLocks/>
          </p:cNvCxnSpPr>
          <p:nvPr/>
        </p:nvCxnSpPr>
        <p:spPr bwMode="auto">
          <a:xfrm>
            <a:off x="8937395" y="3271631"/>
            <a:ext cx="2625595" cy="0"/>
          </a:xfrm>
          <a:prstGeom prst="line">
            <a:avLst/>
          </a:prstGeom>
          <a:noFill/>
          <a:ln w="6350" cap="flat" cmpd="sng" algn="ctr">
            <a:solidFill>
              <a:schemeClr val="tx1"/>
            </a:solidFill>
            <a:prstDash val="sysDot"/>
            <a:round/>
            <a:headEnd type="none" w="med" len="med"/>
            <a:tailEnd type="none" w="med" len="med"/>
          </a:ln>
          <a:effectLst/>
        </p:spPr>
      </p:cxnSp>
      <p:sp>
        <p:nvSpPr>
          <p:cNvPr id="29" name="Title 1">
            <a:extLst>
              <a:ext uri="{FF2B5EF4-FFF2-40B4-BE49-F238E27FC236}">
                <a16:creationId xmlns:a16="http://schemas.microsoft.com/office/drawing/2014/main" id="{9A2DF6B2-C4DF-4B52-99FE-598F5F529649}"/>
              </a:ext>
            </a:extLst>
          </p:cNvPr>
          <p:cNvSpPr txBox="1">
            <a:spLocks/>
          </p:cNvSpPr>
          <p:nvPr/>
        </p:nvSpPr>
        <p:spPr>
          <a:xfrm>
            <a:off x="8946442" y="1570047"/>
            <a:ext cx="2863152" cy="430887"/>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0" i="0" kern="1200" spc="0" dirty="0" smtClean="0">
                <a:solidFill>
                  <a:schemeClr val="tx1"/>
                </a:solidFill>
                <a:latin typeface="Avenir LT Std 65 Medium" charset="0"/>
                <a:ea typeface="+mj-ea"/>
                <a:cs typeface="Avenir LT Std 65 Medium" charset="0"/>
              </a:defRPr>
            </a:lvl1pPr>
          </a:lstStyle>
          <a:p>
            <a:r>
              <a:rPr lang="en-US" sz="2800" dirty="0"/>
              <a:t>3. Next Steps</a:t>
            </a:r>
          </a:p>
        </p:txBody>
      </p:sp>
      <p:sp>
        <p:nvSpPr>
          <p:cNvPr id="30" name="Text Placeholder 3">
            <a:extLst>
              <a:ext uri="{FF2B5EF4-FFF2-40B4-BE49-F238E27FC236}">
                <a16:creationId xmlns:a16="http://schemas.microsoft.com/office/drawing/2014/main" id="{94C8816B-B8C5-42C2-9105-DC2478FDBDF5}"/>
              </a:ext>
            </a:extLst>
          </p:cNvPr>
          <p:cNvSpPr txBox="1">
            <a:spLocks/>
          </p:cNvSpPr>
          <p:nvPr/>
        </p:nvSpPr>
        <p:spPr>
          <a:xfrm>
            <a:off x="8946443" y="4141486"/>
            <a:ext cx="2863152" cy="615553"/>
          </a:xfrm>
          <a:prstGeom prst="rect">
            <a:avLst/>
          </a:prstGeom>
          <a:noFill/>
        </p:spPr>
        <p:txBody>
          <a:bodyPr vert="horz" wrap="square" lIns="0" tIns="0" rIns="0" bIns="0" rtlCol="0" anchor="t" anchorCtr="0">
            <a:spAutoFit/>
          </a:bodyPr>
          <a:lstStyle>
            <a:lvl1pPr marL="0" indent="0" algn="l" defTabSz="457200" rtl="0" eaLnBrk="1" latinLnBrk="0" hangingPunct="1">
              <a:lnSpc>
                <a:spcPct val="100000"/>
              </a:lnSpc>
              <a:spcBef>
                <a:spcPts val="0"/>
              </a:spcBef>
              <a:spcAft>
                <a:spcPts val="0"/>
              </a:spcAft>
              <a:buClr>
                <a:schemeClr val="accent4">
                  <a:lumMod val="60000"/>
                  <a:lumOff val="40000"/>
                </a:schemeClr>
              </a:buClr>
              <a:buSzPct val="80000"/>
              <a:buFont typeface="Arial"/>
              <a:buNone/>
              <a:defRPr sz="1600" b="0" i="0" kern="1200">
                <a:solidFill>
                  <a:schemeClr val="accent4">
                    <a:lumMod val="40000"/>
                    <a:lumOff val="60000"/>
                  </a:schemeClr>
                </a:solidFill>
                <a:latin typeface="Avenir LT Std 65 Medium" charset="0"/>
                <a:ea typeface="+mn-ea"/>
                <a:cs typeface="Avenir LT Std 65 Medium" charset="0"/>
              </a:defRPr>
            </a:lvl1pPr>
            <a:lvl2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0" i="0" kern="1200">
                <a:solidFill>
                  <a:schemeClr val="tx1"/>
                </a:solidFill>
                <a:latin typeface="Avenir LT Std 65 Medium" charset="0"/>
                <a:ea typeface="+mn-ea"/>
                <a:cs typeface="Avenir LT Std 65 Medium" charset="0"/>
              </a:defRPr>
            </a:lvl2pPr>
            <a:lvl3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0" i="0" kern="1200">
                <a:solidFill>
                  <a:schemeClr val="tx1"/>
                </a:solidFill>
                <a:latin typeface="Avenir LT Std 65 Medium" charset="0"/>
                <a:ea typeface="+mn-ea"/>
                <a:cs typeface="Avenir LT Std 65 Medium" charset="0"/>
              </a:defRPr>
            </a:lvl3pPr>
            <a:lvl4pPr marL="0"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4pPr>
            <a:lvl5pPr marL="0"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sz="2000" dirty="0">
                <a:solidFill>
                  <a:srgbClr val="FFC000"/>
                </a:solidFill>
              </a:rPr>
              <a:t>A system of record is only the first step</a:t>
            </a:r>
          </a:p>
        </p:txBody>
      </p:sp>
    </p:spTree>
    <p:extLst>
      <p:ext uri="{BB962C8B-B14F-4D97-AF65-F5344CB8AC3E}">
        <p14:creationId xmlns:p14="http://schemas.microsoft.com/office/powerpoint/2010/main" val="2879520216"/>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F5CBCE3-5F7B-4662-8D72-080A9BC00029}"/>
              </a:ext>
            </a:extLst>
          </p:cNvPr>
          <p:cNvSpPr/>
          <p:nvPr/>
        </p:nvSpPr>
        <p:spPr bwMode="auto">
          <a:xfrm>
            <a:off x="4876800" y="-12530"/>
            <a:ext cx="7315200" cy="6883060"/>
          </a:xfrm>
          <a:prstGeom prst="rect">
            <a:avLst/>
          </a:prstGeom>
          <a:gradFill flip="none" rotWithShape="1">
            <a:gsLst>
              <a:gs pos="100000">
                <a:srgbClr val="000000">
                  <a:alpha val="0"/>
                </a:srgbClr>
              </a:gs>
              <a:gs pos="50000">
                <a:srgbClr val="000000"/>
              </a:gs>
              <a:gs pos="0">
                <a:srgbClr val="000000"/>
              </a:gs>
            </a:gsLst>
            <a:lin ang="108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6" name="Picture 15">
            <a:extLst>
              <a:ext uri="{FF2B5EF4-FFF2-40B4-BE49-F238E27FC236}">
                <a16:creationId xmlns:a16="http://schemas.microsoft.com/office/drawing/2014/main" id="{6801F98C-5145-4B3C-B347-881B9E7F7B72}"/>
              </a:ext>
            </a:extLst>
          </p:cNvPr>
          <p:cNvPicPr>
            <a:picLocks noChangeAspect="1"/>
          </p:cNvPicPr>
          <p:nvPr/>
        </p:nvPicPr>
        <p:blipFill rotWithShape="1">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4672" t="16484" r="7459" b="2165"/>
          <a:stretch/>
        </p:blipFill>
        <p:spPr>
          <a:xfrm>
            <a:off x="0" y="-25061"/>
            <a:ext cx="12192000" cy="6908122"/>
          </a:xfrm>
          <a:prstGeom prst="rect">
            <a:avLst/>
          </a:prstGeom>
          <a:solidFill>
            <a:srgbClr val="A9DBDA"/>
          </a:solidFill>
          <a:ln>
            <a:noFill/>
          </a:ln>
        </p:spPr>
      </p:pic>
      <p:sp>
        <p:nvSpPr>
          <p:cNvPr id="10" name="Rectangle 9">
            <a:extLst>
              <a:ext uri="{FF2B5EF4-FFF2-40B4-BE49-F238E27FC236}">
                <a16:creationId xmlns:a16="http://schemas.microsoft.com/office/drawing/2014/main" id="{105B8C65-D836-43E0-974C-3F66097D8A0D}"/>
              </a:ext>
            </a:extLst>
          </p:cNvPr>
          <p:cNvSpPr/>
          <p:nvPr/>
        </p:nvSpPr>
        <p:spPr bwMode="auto">
          <a:xfrm>
            <a:off x="0" y="1"/>
            <a:ext cx="8220075" cy="6883060"/>
          </a:xfrm>
          <a:prstGeom prst="rect">
            <a:avLst/>
          </a:prstGeom>
          <a:gradFill flip="none" rotWithShape="1">
            <a:gsLst>
              <a:gs pos="100000">
                <a:srgbClr val="000000">
                  <a:alpha val="0"/>
                </a:srgbClr>
              </a:gs>
              <a:gs pos="50000">
                <a:schemeClr val="accent5">
                  <a:lumMod val="50000"/>
                </a:schemeClr>
              </a:gs>
              <a:gs pos="0">
                <a:schemeClr val="accent5">
                  <a:lumMod val="50000"/>
                </a:schemeClr>
              </a:gs>
            </a:gsLst>
            <a:lin ang="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Parallelogram 27"/>
          <p:cNvSpPr/>
          <p:nvPr/>
        </p:nvSpPr>
        <p:spPr bwMode="auto">
          <a:xfrm>
            <a:off x="-706055" y="286093"/>
            <a:ext cx="1990106" cy="320362"/>
          </a:xfrm>
          <a:custGeom>
            <a:avLst/>
            <a:gdLst>
              <a:gd name="connsiteX0" fmla="*/ 0 w 3177665"/>
              <a:gd name="connsiteY0" fmla="*/ 439352 h 439352"/>
              <a:gd name="connsiteX1" fmla="*/ 109838 w 3177665"/>
              <a:gd name="connsiteY1" fmla="*/ 0 h 439352"/>
              <a:gd name="connsiteX2" fmla="*/ 3177665 w 3177665"/>
              <a:gd name="connsiteY2" fmla="*/ 0 h 439352"/>
              <a:gd name="connsiteX3" fmla="*/ 3067827 w 3177665"/>
              <a:gd name="connsiteY3" fmla="*/ 439352 h 439352"/>
              <a:gd name="connsiteX4" fmla="*/ 0 w 3177665"/>
              <a:gd name="connsiteY4" fmla="*/ 439352 h 439352"/>
              <a:gd name="connsiteX0" fmla="*/ 0 w 3177665"/>
              <a:gd name="connsiteY0" fmla="*/ 439352 h 447167"/>
              <a:gd name="connsiteX1" fmla="*/ 109838 w 3177665"/>
              <a:gd name="connsiteY1" fmla="*/ 0 h 447167"/>
              <a:gd name="connsiteX2" fmla="*/ 3177665 w 3177665"/>
              <a:gd name="connsiteY2" fmla="*/ 0 h 447167"/>
              <a:gd name="connsiteX3" fmla="*/ 3020935 w 3177665"/>
              <a:gd name="connsiteY3" fmla="*/ 447167 h 447167"/>
              <a:gd name="connsiteX4" fmla="*/ 0 w 3177665"/>
              <a:gd name="connsiteY4" fmla="*/ 439352 h 447167"/>
              <a:gd name="connsiteX0" fmla="*/ 0 w 3177665"/>
              <a:gd name="connsiteY0" fmla="*/ 439352 h 440394"/>
              <a:gd name="connsiteX1" fmla="*/ 109838 w 3177665"/>
              <a:gd name="connsiteY1" fmla="*/ 0 h 440394"/>
              <a:gd name="connsiteX2" fmla="*/ 3177665 w 3177665"/>
              <a:gd name="connsiteY2" fmla="*/ 0 h 440394"/>
              <a:gd name="connsiteX3" fmla="*/ 3010775 w 3177665"/>
              <a:gd name="connsiteY3" fmla="*/ 440394 h 440394"/>
              <a:gd name="connsiteX4" fmla="*/ 0 w 3177665"/>
              <a:gd name="connsiteY4" fmla="*/ 439352 h 440394"/>
              <a:gd name="connsiteX0" fmla="*/ 0 w 3177665"/>
              <a:gd name="connsiteY0" fmla="*/ 439352 h 440394"/>
              <a:gd name="connsiteX1" fmla="*/ 109838 w 3177665"/>
              <a:gd name="connsiteY1" fmla="*/ 0 h 440394"/>
              <a:gd name="connsiteX2" fmla="*/ 3177665 w 3177665"/>
              <a:gd name="connsiteY2" fmla="*/ 0 h 440394"/>
              <a:gd name="connsiteX3" fmla="*/ 2997229 w 3177665"/>
              <a:gd name="connsiteY3" fmla="*/ 440394 h 440394"/>
              <a:gd name="connsiteX4" fmla="*/ 0 w 3177665"/>
              <a:gd name="connsiteY4" fmla="*/ 439352 h 440394"/>
              <a:gd name="connsiteX0" fmla="*/ 0 w 3255559"/>
              <a:gd name="connsiteY0" fmla="*/ 442738 h 442738"/>
              <a:gd name="connsiteX1" fmla="*/ 187732 w 3255559"/>
              <a:gd name="connsiteY1" fmla="*/ 0 h 442738"/>
              <a:gd name="connsiteX2" fmla="*/ 3255559 w 3255559"/>
              <a:gd name="connsiteY2" fmla="*/ 0 h 442738"/>
              <a:gd name="connsiteX3" fmla="*/ 3075123 w 3255559"/>
              <a:gd name="connsiteY3" fmla="*/ 440394 h 442738"/>
              <a:gd name="connsiteX4" fmla="*/ 0 w 3255559"/>
              <a:gd name="connsiteY4" fmla="*/ 442738 h 442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5559" h="442738">
                <a:moveTo>
                  <a:pt x="0" y="442738"/>
                </a:moveTo>
                <a:lnTo>
                  <a:pt x="187732" y="0"/>
                </a:lnTo>
                <a:lnTo>
                  <a:pt x="3255559" y="0"/>
                </a:lnTo>
                <a:lnTo>
                  <a:pt x="3075123" y="440394"/>
                </a:lnTo>
                <a:lnTo>
                  <a:pt x="0" y="442738"/>
                </a:lnTo>
                <a:close/>
              </a:path>
            </a:pathLst>
          </a:custGeom>
          <a:solidFill>
            <a:srgbClr val="21080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r" eaLnBrk="0" fontAlgn="base" hangingPunct="0">
              <a:spcBef>
                <a:spcPct val="0"/>
              </a:spcBef>
              <a:spcAft>
                <a:spcPct val="0"/>
              </a:spcAft>
            </a:pPr>
            <a:r>
              <a:rPr lang="en-US" sz="1600" dirty="0">
                <a:solidFill>
                  <a:srgbClr val="EDAA3E">
                    <a:alpha val="90000"/>
                  </a:srgbClr>
                </a:solidFill>
              </a:rPr>
              <a:t>Demo   </a:t>
            </a:r>
          </a:p>
        </p:txBody>
      </p:sp>
      <p:cxnSp>
        <p:nvCxnSpPr>
          <p:cNvPr id="3" name="Straight Connector 2"/>
          <p:cNvCxnSpPr>
            <a:cxnSpLocks/>
          </p:cNvCxnSpPr>
          <p:nvPr/>
        </p:nvCxnSpPr>
        <p:spPr bwMode="auto">
          <a:xfrm>
            <a:off x="682625" y="3271631"/>
            <a:ext cx="2487295" cy="0"/>
          </a:xfrm>
          <a:prstGeom prst="line">
            <a:avLst/>
          </a:prstGeom>
          <a:noFill/>
          <a:ln w="6350" cap="flat" cmpd="sng" algn="ctr">
            <a:solidFill>
              <a:schemeClr val="tx1"/>
            </a:solidFill>
            <a:prstDash val="sysDot"/>
            <a:round/>
            <a:headEnd type="none" w="med" len="med"/>
            <a:tailEnd type="none" w="med" len="med"/>
          </a:ln>
          <a:effectLst/>
        </p:spPr>
      </p:cxnSp>
      <p:sp>
        <p:nvSpPr>
          <p:cNvPr id="2" name="Title 1"/>
          <p:cNvSpPr>
            <a:spLocks noGrp="1"/>
          </p:cNvSpPr>
          <p:nvPr>
            <p:ph type="title"/>
          </p:nvPr>
        </p:nvSpPr>
        <p:spPr>
          <a:xfrm>
            <a:off x="691672" y="1692286"/>
            <a:ext cx="4012320" cy="430887"/>
          </a:xfrm>
        </p:spPr>
        <p:txBody>
          <a:bodyPr/>
          <a:lstStyle/>
          <a:p>
            <a:r>
              <a:rPr lang="en-US" sz="2800" dirty="0"/>
              <a:t>Construction Event Editor</a:t>
            </a:r>
          </a:p>
        </p:txBody>
      </p:sp>
      <p:sp>
        <p:nvSpPr>
          <p:cNvPr id="4" name="Text Placeholder 3"/>
          <p:cNvSpPr>
            <a:spLocks noGrp="1"/>
          </p:cNvSpPr>
          <p:nvPr>
            <p:ph type="body" sz="quarter" idx="11"/>
          </p:nvPr>
        </p:nvSpPr>
        <p:spPr>
          <a:xfrm>
            <a:off x="691672" y="4141486"/>
            <a:ext cx="3145469" cy="923330"/>
          </a:xfrm>
        </p:spPr>
        <p:txBody>
          <a:bodyPr/>
          <a:lstStyle/>
          <a:p>
            <a:r>
              <a:rPr lang="en-US" sz="2000" dirty="0">
                <a:solidFill>
                  <a:srgbClr val="FFC000"/>
                </a:solidFill>
              </a:rPr>
              <a:t>Create a system of record to load and manage your construction events</a:t>
            </a:r>
          </a:p>
        </p:txBody>
      </p:sp>
      <p:pic>
        <p:nvPicPr>
          <p:cNvPr id="1026" name="Picture 2" descr="https://developers.arcgis.com/assets/img/python-graphics/python.png">
            <a:extLst>
              <a:ext uri="{FF2B5EF4-FFF2-40B4-BE49-F238E27FC236}">
                <a16:creationId xmlns:a16="http://schemas.microsoft.com/office/drawing/2014/main" id="{D5CDC7D9-8B7B-4D64-96D1-45F7340FA7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6004" y="1780968"/>
            <a:ext cx="7143750" cy="2981325"/>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E5E50CF3-4BBA-464C-A859-6E5F0A0445CB}"/>
              </a:ext>
            </a:extLst>
          </p:cNvPr>
          <p:cNvSpPr/>
          <p:nvPr/>
        </p:nvSpPr>
        <p:spPr bwMode="auto">
          <a:xfrm>
            <a:off x="1" y="6373367"/>
            <a:ext cx="12192000" cy="528580"/>
          </a:xfrm>
          <a:prstGeom prst="rect">
            <a:avLst/>
          </a:prstGeom>
          <a:solidFill>
            <a:srgbClr val="32323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grpSp>
        <p:nvGrpSpPr>
          <p:cNvPr id="18" name="Group 17">
            <a:extLst>
              <a:ext uri="{FF2B5EF4-FFF2-40B4-BE49-F238E27FC236}">
                <a16:creationId xmlns:a16="http://schemas.microsoft.com/office/drawing/2014/main" id="{DAF723DF-7F4D-4A38-9C7C-5056C31E6F8C}"/>
              </a:ext>
            </a:extLst>
          </p:cNvPr>
          <p:cNvGrpSpPr/>
          <p:nvPr/>
        </p:nvGrpSpPr>
        <p:grpSpPr>
          <a:xfrm>
            <a:off x="11154060" y="6478475"/>
            <a:ext cx="655534" cy="259796"/>
            <a:chOff x="9459764" y="6498314"/>
            <a:chExt cx="655534" cy="259796"/>
          </a:xfrm>
        </p:grpSpPr>
        <p:pic>
          <p:nvPicPr>
            <p:cNvPr id="19" name="Picture 18">
              <a:extLst>
                <a:ext uri="{FF2B5EF4-FFF2-40B4-BE49-F238E27FC236}">
                  <a16:creationId xmlns:a16="http://schemas.microsoft.com/office/drawing/2014/main" id="{9DBAF9EE-F6D4-4C01-8229-65F83D5A91AE}"/>
                </a:ext>
              </a:extLst>
            </p:cNvPr>
            <p:cNvPicPr>
              <a:picLocks noChangeAspect="1"/>
            </p:cNvPicPr>
            <p:nvPr/>
          </p:nvPicPr>
          <p:blipFill rotWithShape="1">
            <a:blip r:embed="rId6">
              <a:extLst>
                <a:ext uri="{28A0092B-C50C-407E-A947-70E740481C1C}">
                  <a14:useLocalDpi xmlns:a14="http://schemas.microsoft.com/office/drawing/2010/main" val="0"/>
                </a:ext>
              </a:extLst>
            </a:blip>
            <a:srcRect r="8021"/>
            <a:stretch/>
          </p:blipFill>
          <p:spPr>
            <a:xfrm>
              <a:off x="9622090" y="6498314"/>
              <a:ext cx="493208" cy="259796"/>
            </a:xfrm>
            <a:prstGeom prst="rect">
              <a:avLst/>
            </a:prstGeom>
          </p:spPr>
        </p:pic>
        <p:cxnSp>
          <p:nvCxnSpPr>
            <p:cNvPr id="20" name="Straight Connector 19">
              <a:extLst>
                <a:ext uri="{FF2B5EF4-FFF2-40B4-BE49-F238E27FC236}">
                  <a16:creationId xmlns:a16="http://schemas.microsoft.com/office/drawing/2014/main" id="{05052533-19BD-4D4E-8A82-5E6561437D83}"/>
                </a:ext>
              </a:extLst>
            </p:cNvPr>
            <p:cNvCxnSpPr/>
            <p:nvPr/>
          </p:nvCxnSpPr>
          <p:spPr bwMode="auto">
            <a:xfrm>
              <a:off x="9459764" y="6544802"/>
              <a:ext cx="0" cy="190454"/>
            </a:xfrm>
            <a:prstGeom prst="line">
              <a:avLst/>
            </a:prstGeom>
            <a:noFill/>
            <a:ln w="9525" cap="flat" cmpd="sng" algn="ctr">
              <a:solidFill>
                <a:srgbClr val="007AC1"/>
              </a:solidFill>
              <a:prstDash val="solid"/>
              <a:round/>
              <a:headEnd type="none" w="med" len="med"/>
              <a:tailEnd type="none" w="med" len="med"/>
            </a:ln>
            <a:effectLst/>
          </p:spPr>
        </p:cxnSp>
      </p:grpSp>
      <p:sp>
        <p:nvSpPr>
          <p:cNvPr id="21" name="Footer Placeholder 3">
            <a:extLst>
              <a:ext uri="{FF2B5EF4-FFF2-40B4-BE49-F238E27FC236}">
                <a16:creationId xmlns:a16="http://schemas.microsoft.com/office/drawing/2014/main" id="{DA3E0B50-2C0B-4875-AE11-DCE2A4AB0300}"/>
              </a:ext>
            </a:extLst>
          </p:cNvPr>
          <p:cNvSpPr>
            <a:spLocks noGrp="1"/>
          </p:cNvSpPr>
          <p:nvPr>
            <p:ph type="ftr" sz="quarter" idx="3"/>
          </p:nvPr>
        </p:nvSpPr>
        <p:spPr>
          <a:xfrm>
            <a:off x="6005598" y="6444255"/>
            <a:ext cx="5067300" cy="365125"/>
          </a:xfrm>
        </p:spPr>
        <p:txBody>
          <a:bodyPr/>
          <a:lstStyle/>
          <a:p>
            <a:r>
              <a:rPr lang="en-US" sz="1200" dirty="0">
                <a:solidFill>
                  <a:schemeClr val="tx1">
                    <a:lumMod val="75000"/>
                  </a:schemeClr>
                </a:solidFill>
              </a:rPr>
              <a:t>PORT AUTHORITY OF NEW YORK AND NEW JERSEY</a:t>
            </a:r>
          </a:p>
        </p:txBody>
      </p:sp>
      <p:pic>
        <p:nvPicPr>
          <p:cNvPr id="5" name="Picture 4">
            <a:extLst>
              <a:ext uri="{FF2B5EF4-FFF2-40B4-BE49-F238E27FC236}">
                <a16:creationId xmlns:a16="http://schemas.microsoft.com/office/drawing/2014/main" id="{AA30C4BB-5BD3-4678-9AF1-D93D426B65A8}"/>
              </a:ext>
            </a:extLst>
          </p:cNvPr>
          <p:cNvPicPr>
            <a:picLocks noChangeAspect="1"/>
          </p:cNvPicPr>
          <p:nvPr/>
        </p:nvPicPr>
        <p:blipFill>
          <a:blip r:embed="rId7"/>
          <a:stretch>
            <a:fillRect/>
          </a:stretch>
        </p:blipFill>
        <p:spPr>
          <a:xfrm>
            <a:off x="7467807" y="2040455"/>
            <a:ext cx="3739943" cy="2347395"/>
          </a:xfrm>
          <a:prstGeom prst="rect">
            <a:avLst/>
          </a:prstGeom>
        </p:spPr>
      </p:pic>
      <p:pic>
        <p:nvPicPr>
          <p:cNvPr id="6" name="Picture 5">
            <a:extLst>
              <a:ext uri="{FF2B5EF4-FFF2-40B4-BE49-F238E27FC236}">
                <a16:creationId xmlns:a16="http://schemas.microsoft.com/office/drawing/2014/main" id="{6A5F24C7-3AF9-4853-8E59-647541172365}"/>
              </a:ext>
            </a:extLst>
          </p:cNvPr>
          <p:cNvPicPr>
            <a:picLocks noChangeAspect="1"/>
          </p:cNvPicPr>
          <p:nvPr/>
        </p:nvPicPr>
        <p:blipFill rotWithShape="1">
          <a:blip r:embed="rId8"/>
          <a:srcRect r="40467"/>
          <a:stretch/>
        </p:blipFill>
        <p:spPr>
          <a:xfrm>
            <a:off x="5357900" y="2805800"/>
            <a:ext cx="1947775" cy="1677645"/>
          </a:xfrm>
          <a:prstGeom prst="rect">
            <a:avLst/>
          </a:prstGeom>
        </p:spPr>
      </p:pic>
    </p:spTree>
    <p:extLst>
      <p:ext uri="{BB962C8B-B14F-4D97-AF65-F5344CB8AC3E}">
        <p14:creationId xmlns:p14="http://schemas.microsoft.com/office/powerpoint/2010/main" val="2593092043"/>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4F22957B-8BDC-489B-A534-60A88EF27475}"/>
              </a:ext>
            </a:extLst>
          </p:cNvPr>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4672" t="16484" r="7459" b="2165"/>
          <a:stretch/>
        </p:blipFill>
        <p:spPr>
          <a:xfrm>
            <a:off x="0" y="-25061"/>
            <a:ext cx="12192000" cy="6908122"/>
          </a:xfrm>
          <a:prstGeom prst="rect">
            <a:avLst/>
          </a:prstGeom>
          <a:solidFill>
            <a:srgbClr val="A9DBDA"/>
          </a:solidFill>
          <a:ln>
            <a:noFill/>
          </a:ln>
        </p:spPr>
      </p:pic>
      <p:sp>
        <p:nvSpPr>
          <p:cNvPr id="11" name="Rectangle 10">
            <a:extLst>
              <a:ext uri="{FF2B5EF4-FFF2-40B4-BE49-F238E27FC236}">
                <a16:creationId xmlns:a16="http://schemas.microsoft.com/office/drawing/2014/main" id="{D3DE96D0-8AFA-4494-952A-B5AF1DBFBC87}"/>
              </a:ext>
            </a:extLst>
          </p:cNvPr>
          <p:cNvSpPr/>
          <p:nvPr/>
        </p:nvSpPr>
        <p:spPr bwMode="auto">
          <a:xfrm>
            <a:off x="0" y="1"/>
            <a:ext cx="7224583" cy="6883060"/>
          </a:xfrm>
          <a:prstGeom prst="rect">
            <a:avLst/>
          </a:prstGeom>
          <a:gradFill flip="none" rotWithShape="1">
            <a:gsLst>
              <a:gs pos="100000">
                <a:srgbClr val="000000">
                  <a:alpha val="0"/>
                </a:srgbClr>
              </a:gs>
              <a:gs pos="50000">
                <a:srgbClr val="000000"/>
              </a:gs>
              <a:gs pos="0">
                <a:srgbClr val="000000"/>
              </a:gs>
            </a:gsLst>
            <a:lin ang="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Rectangle 9">
            <a:extLst>
              <a:ext uri="{FF2B5EF4-FFF2-40B4-BE49-F238E27FC236}">
                <a16:creationId xmlns:a16="http://schemas.microsoft.com/office/drawing/2014/main" id="{105B8C65-D836-43E0-974C-3F66097D8A0D}"/>
              </a:ext>
            </a:extLst>
          </p:cNvPr>
          <p:cNvSpPr/>
          <p:nvPr/>
        </p:nvSpPr>
        <p:spPr bwMode="auto">
          <a:xfrm>
            <a:off x="0" y="1"/>
            <a:ext cx="8220075" cy="6883060"/>
          </a:xfrm>
          <a:prstGeom prst="rect">
            <a:avLst/>
          </a:prstGeom>
          <a:gradFill flip="none" rotWithShape="1">
            <a:gsLst>
              <a:gs pos="100000">
                <a:srgbClr val="000000">
                  <a:alpha val="0"/>
                </a:srgbClr>
              </a:gs>
              <a:gs pos="50000">
                <a:schemeClr val="accent1">
                  <a:lumMod val="50000"/>
                </a:schemeClr>
              </a:gs>
              <a:gs pos="0">
                <a:schemeClr val="accent1">
                  <a:lumMod val="50000"/>
                </a:schemeClr>
              </a:gs>
            </a:gsLst>
            <a:lin ang="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Parallelogram 27"/>
          <p:cNvSpPr/>
          <p:nvPr/>
        </p:nvSpPr>
        <p:spPr bwMode="auto">
          <a:xfrm>
            <a:off x="-706055" y="286093"/>
            <a:ext cx="1990106" cy="320362"/>
          </a:xfrm>
          <a:custGeom>
            <a:avLst/>
            <a:gdLst>
              <a:gd name="connsiteX0" fmla="*/ 0 w 3177665"/>
              <a:gd name="connsiteY0" fmla="*/ 439352 h 439352"/>
              <a:gd name="connsiteX1" fmla="*/ 109838 w 3177665"/>
              <a:gd name="connsiteY1" fmla="*/ 0 h 439352"/>
              <a:gd name="connsiteX2" fmla="*/ 3177665 w 3177665"/>
              <a:gd name="connsiteY2" fmla="*/ 0 h 439352"/>
              <a:gd name="connsiteX3" fmla="*/ 3067827 w 3177665"/>
              <a:gd name="connsiteY3" fmla="*/ 439352 h 439352"/>
              <a:gd name="connsiteX4" fmla="*/ 0 w 3177665"/>
              <a:gd name="connsiteY4" fmla="*/ 439352 h 439352"/>
              <a:gd name="connsiteX0" fmla="*/ 0 w 3177665"/>
              <a:gd name="connsiteY0" fmla="*/ 439352 h 447167"/>
              <a:gd name="connsiteX1" fmla="*/ 109838 w 3177665"/>
              <a:gd name="connsiteY1" fmla="*/ 0 h 447167"/>
              <a:gd name="connsiteX2" fmla="*/ 3177665 w 3177665"/>
              <a:gd name="connsiteY2" fmla="*/ 0 h 447167"/>
              <a:gd name="connsiteX3" fmla="*/ 3020935 w 3177665"/>
              <a:gd name="connsiteY3" fmla="*/ 447167 h 447167"/>
              <a:gd name="connsiteX4" fmla="*/ 0 w 3177665"/>
              <a:gd name="connsiteY4" fmla="*/ 439352 h 447167"/>
              <a:gd name="connsiteX0" fmla="*/ 0 w 3177665"/>
              <a:gd name="connsiteY0" fmla="*/ 439352 h 440394"/>
              <a:gd name="connsiteX1" fmla="*/ 109838 w 3177665"/>
              <a:gd name="connsiteY1" fmla="*/ 0 h 440394"/>
              <a:gd name="connsiteX2" fmla="*/ 3177665 w 3177665"/>
              <a:gd name="connsiteY2" fmla="*/ 0 h 440394"/>
              <a:gd name="connsiteX3" fmla="*/ 3010775 w 3177665"/>
              <a:gd name="connsiteY3" fmla="*/ 440394 h 440394"/>
              <a:gd name="connsiteX4" fmla="*/ 0 w 3177665"/>
              <a:gd name="connsiteY4" fmla="*/ 439352 h 440394"/>
              <a:gd name="connsiteX0" fmla="*/ 0 w 3177665"/>
              <a:gd name="connsiteY0" fmla="*/ 439352 h 440394"/>
              <a:gd name="connsiteX1" fmla="*/ 109838 w 3177665"/>
              <a:gd name="connsiteY1" fmla="*/ 0 h 440394"/>
              <a:gd name="connsiteX2" fmla="*/ 3177665 w 3177665"/>
              <a:gd name="connsiteY2" fmla="*/ 0 h 440394"/>
              <a:gd name="connsiteX3" fmla="*/ 2997229 w 3177665"/>
              <a:gd name="connsiteY3" fmla="*/ 440394 h 440394"/>
              <a:gd name="connsiteX4" fmla="*/ 0 w 3177665"/>
              <a:gd name="connsiteY4" fmla="*/ 439352 h 440394"/>
              <a:gd name="connsiteX0" fmla="*/ 0 w 3255559"/>
              <a:gd name="connsiteY0" fmla="*/ 442738 h 442738"/>
              <a:gd name="connsiteX1" fmla="*/ 187732 w 3255559"/>
              <a:gd name="connsiteY1" fmla="*/ 0 h 442738"/>
              <a:gd name="connsiteX2" fmla="*/ 3255559 w 3255559"/>
              <a:gd name="connsiteY2" fmla="*/ 0 h 442738"/>
              <a:gd name="connsiteX3" fmla="*/ 3075123 w 3255559"/>
              <a:gd name="connsiteY3" fmla="*/ 440394 h 442738"/>
              <a:gd name="connsiteX4" fmla="*/ 0 w 3255559"/>
              <a:gd name="connsiteY4" fmla="*/ 442738 h 442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5559" h="442738">
                <a:moveTo>
                  <a:pt x="0" y="442738"/>
                </a:moveTo>
                <a:lnTo>
                  <a:pt x="187732" y="0"/>
                </a:lnTo>
                <a:lnTo>
                  <a:pt x="3255559" y="0"/>
                </a:lnTo>
                <a:lnTo>
                  <a:pt x="3075123" y="440394"/>
                </a:lnTo>
                <a:lnTo>
                  <a:pt x="0" y="442738"/>
                </a:lnTo>
                <a:close/>
              </a:path>
            </a:pathLst>
          </a:custGeom>
          <a:solidFill>
            <a:srgbClr val="21080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r" eaLnBrk="0" fontAlgn="base" hangingPunct="0">
              <a:spcBef>
                <a:spcPct val="0"/>
              </a:spcBef>
              <a:spcAft>
                <a:spcPct val="0"/>
              </a:spcAft>
            </a:pPr>
            <a:r>
              <a:rPr lang="en-US" sz="1600" dirty="0">
                <a:solidFill>
                  <a:srgbClr val="EDAA3E">
                    <a:alpha val="90000"/>
                  </a:srgbClr>
                </a:solidFill>
              </a:rPr>
              <a:t>Demo   </a:t>
            </a:r>
          </a:p>
        </p:txBody>
      </p:sp>
      <p:cxnSp>
        <p:nvCxnSpPr>
          <p:cNvPr id="3" name="Straight Connector 2"/>
          <p:cNvCxnSpPr>
            <a:cxnSpLocks/>
          </p:cNvCxnSpPr>
          <p:nvPr/>
        </p:nvCxnSpPr>
        <p:spPr bwMode="auto">
          <a:xfrm>
            <a:off x="682625" y="3271631"/>
            <a:ext cx="2487295" cy="0"/>
          </a:xfrm>
          <a:prstGeom prst="line">
            <a:avLst/>
          </a:prstGeom>
          <a:noFill/>
          <a:ln w="6350" cap="flat" cmpd="sng" algn="ctr">
            <a:solidFill>
              <a:schemeClr val="tx1"/>
            </a:solidFill>
            <a:prstDash val="sysDot"/>
            <a:round/>
            <a:headEnd type="none" w="med" len="med"/>
            <a:tailEnd type="none" w="med" len="med"/>
          </a:ln>
          <a:effectLst/>
        </p:spPr>
      </p:cxnSp>
      <p:sp>
        <p:nvSpPr>
          <p:cNvPr id="2" name="Title 1"/>
          <p:cNvSpPr>
            <a:spLocks noGrp="1"/>
          </p:cNvSpPr>
          <p:nvPr>
            <p:ph type="title"/>
          </p:nvPr>
        </p:nvSpPr>
        <p:spPr>
          <a:xfrm>
            <a:off x="691672" y="1692286"/>
            <a:ext cx="4012320" cy="861774"/>
          </a:xfrm>
        </p:spPr>
        <p:txBody>
          <a:bodyPr/>
          <a:lstStyle/>
          <a:p>
            <a:r>
              <a:rPr lang="en-US" sz="2800" dirty="0"/>
              <a:t>Construction Events Operations Dashboard</a:t>
            </a:r>
          </a:p>
        </p:txBody>
      </p:sp>
      <p:sp>
        <p:nvSpPr>
          <p:cNvPr id="4" name="Text Placeholder 3"/>
          <p:cNvSpPr>
            <a:spLocks noGrp="1"/>
          </p:cNvSpPr>
          <p:nvPr>
            <p:ph type="body" sz="quarter" idx="11"/>
          </p:nvPr>
        </p:nvSpPr>
        <p:spPr>
          <a:xfrm>
            <a:off x="691672" y="4141486"/>
            <a:ext cx="3145469" cy="923330"/>
          </a:xfrm>
        </p:spPr>
        <p:txBody>
          <a:bodyPr/>
          <a:lstStyle/>
          <a:p>
            <a:r>
              <a:rPr lang="en-US" sz="2000" dirty="0">
                <a:solidFill>
                  <a:srgbClr val="FFC000"/>
                </a:solidFill>
              </a:rPr>
              <a:t>Maintain situational awareness and metrics on key aspects of your operation</a:t>
            </a:r>
          </a:p>
        </p:txBody>
      </p:sp>
      <p:sp>
        <p:nvSpPr>
          <p:cNvPr id="12" name="Rectangle 11">
            <a:extLst>
              <a:ext uri="{FF2B5EF4-FFF2-40B4-BE49-F238E27FC236}">
                <a16:creationId xmlns:a16="http://schemas.microsoft.com/office/drawing/2014/main" id="{55D7C6C8-0D4C-4741-B159-4BC532BDB27A}"/>
              </a:ext>
            </a:extLst>
          </p:cNvPr>
          <p:cNvSpPr/>
          <p:nvPr/>
        </p:nvSpPr>
        <p:spPr bwMode="auto">
          <a:xfrm>
            <a:off x="1" y="6373367"/>
            <a:ext cx="12192000" cy="528580"/>
          </a:xfrm>
          <a:prstGeom prst="rect">
            <a:avLst/>
          </a:prstGeom>
          <a:solidFill>
            <a:srgbClr val="32323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grpSp>
        <p:nvGrpSpPr>
          <p:cNvPr id="14" name="Group 13">
            <a:extLst>
              <a:ext uri="{FF2B5EF4-FFF2-40B4-BE49-F238E27FC236}">
                <a16:creationId xmlns:a16="http://schemas.microsoft.com/office/drawing/2014/main" id="{51B78CBC-F05A-45F3-8939-F9D2B2E64EEC}"/>
              </a:ext>
            </a:extLst>
          </p:cNvPr>
          <p:cNvGrpSpPr/>
          <p:nvPr/>
        </p:nvGrpSpPr>
        <p:grpSpPr>
          <a:xfrm>
            <a:off x="11154060" y="6478475"/>
            <a:ext cx="655534" cy="259796"/>
            <a:chOff x="9459764" y="6498314"/>
            <a:chExt cx="655534" cy="259796"/>
          </a:xfrm>
        </p:grpSpPr>
        <p:pic>
          <p:nvPicPr>
            <p:cNvPr id="15" name="Picture 14">
              <a:extLst>
                <a:ext uri="{FF2B5EF4-FFF2-40B4-BE49-F238E27FC236}">
                  <a16:creationId xmlns:a16="http://schemas.microsoft.com/office/drawing/2014/main" id="{3D363FBB-0236-416E-ABB7-67BF53C5A96A}"/>
                </a:ext>
              </a:extLst>
            </p:cNvPr>
            <p:cNvPicPr>
              <a:picLocks noChangeAspect="1"/>
            </p:cNvPicPr>
            <p:nvPr/>
          </p:nvPicPr>
          <p:blipFill rotWithShape="1">
            <a:blip r:embed="rId5">
              <a:extLst>
                <a:ext uri="{28A0092B-C50C-407E-A947-70E740481C1C}">
                  <a14:useLocalDpi xmlns:a14="http://schemas.microsoft.com/office/drawing/2010/main" val="0"/>
                </a:ext>
              </a:extLst>
            </a:blip>
            <a:srcRect r="8021"/>
            <a:stretch/>
          </p:blipFill>
          <p:spPr>
            <a:xfrm>
              <a:off x="9622090" y="6498314"/>
              <a:ext cx="493208" cy="259796"/>
            </a:xfrm>
            <a:prstGeom prst="rect">
              <a:avLst/>
            </a:prstGeom>
          </p:spPr>
        </p:pic>
        <p:cxnSp>
          <p:nvCxnSpPr>
            <p:cNvPr id="16" name="Straight Connector 15">
              <a:extLst>
                <a:ext uri="{FF2B5EF4-FFF2-40B4-BE49-F238E27FC236}">
                  <a16:creationId xmlns:a16="http://schemas.microsoft.com/office/drawing/2014/main" id="{70B72040-7BF6-490B-9154-E60DE601347F}"/>
                </a:ext>
              </a:extLst>
            </p:cNvPr>
            <p:cNvCxnSpPr/>
            <p:nvPr/>
          </p:nvCxnSpPr>
          <p:spPr bwMode="auto">
            <a:xfrm>
              <a:off x="9459764" y="6544802"/>
              <a:ext cx="0" cy="190454"/>
            </a:xfrm>
            <a:prstGeom prst="line">
              <a:avLst/>
            </a:prstGeom>
            <a:noFill/>
            <a:ln w="9525" cap="flat" cmpd="sng" algn="ctr">
              <a:solidFill>
                <a:srgbClr val="007AC1"/>
              </a:solidFill>
              <a:prstDash val="solid"/>
              <a:round/>
              <a:headEnd type="none" w="med" len="med"/>
              <a:tailEnd type="none" w="med" len="med"/>
            </a:ln>
            <a:effectLst/>
          </p:spPr>
        </p:cxnSp>
      </p:grpSp>
      <p:sp>
        <p:nvSpPr>
          <p:cNvPr id="17" name="Footer Placeholder 3">
            <a:extLst>
              <a:ext uri="{FF2B5EF4-FFF2-40B4-BE49-F238E27FC236}">
                <a16:creationId xmlns:a16="http://schemas.microsoft.com/office/drawing/2014/main" id="{ACAE8241-A618-4BE7-8799-1DE689CBF8E9}"/>
              </a:ext>
            </a:extLst>
          </p:cNvPr>
          <p:cNvSpPr>
            <a:spLocks noGrp="1"/>
          </p:cNvSpPr>
          <p:nvPr>
            <p:ph type="ftr" sz="quarter" idx="3"/>
          </p:nvPr>
        </p:nvSpPr>
        <p:spPr>
          <a:xfrm>
            <a:off x="6005598" y="6444255"/>
            <a:ext cx="5067300" cy="365125"/>
          </a:xfrm>
        </p:spPr>
        <p:txBody>
          <a:bodyPr/>
          <a:lstStyle/>
          <a:p>
            <a:r>
              <a:rPr lang="en-US" sz="1200" dirty="0">
                <a:solidFill>
                  <a:schemeClr val="tx1">
                    <a:lumMod val="75000"/>
                  </a:schemeClr>
                </a:solidFill>
              </a:rPr>
              <a:t>PORT AUTHORITY OF NEW YORK AND NEW JERSEY</a:t>
            </a:r>
          </a:p>
        </p:txBody>
      </p:sp>
      <p:pic>
        <p:nvPicPr>
          <p:cNvPr id="18" name="Picture 2" descr="https://developers.arcgis.com/assets/img/python-graphics/python.png">
            <a:extLst>
              <a:ext uri="{FF2B5EF4-FFF2-40B4-BE49-F238E27FC236}">
                <a16:creationId xmlns:a16="http://schemas.microsoft.com/office/drawing/2014/main" id="{393AAAC0-B2A4-42DC-8DE1-F3A37BD776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36004" y="1780968"/>
            <a:ext cx="7143750" cy="29813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esri.com/~/media/Images/Content/news/arcnews/summer15/p11p1-lg.jpg">
            <a:extLst>
              <a:ext uri="{FF2B5EF4-FFF2-40B4-BE49-F238E27FC236}">
                <a16:creationId xmlns:a16="http://schemas.microsoft.com/office/drawing/2014/main" id="{8CA8CD65-7A4C-4E03-AA12-F26FFFFE389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39239"/>
          <a:stretch/>
        </p:blipFill>
        <p:spPr bwMode="auto">
          <a:xfrm>
            <a:off x="5357812" y="2793045"/>
            <a:ext cx="1947864" cy="169550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www.esri.com/~/media/Images/Content/news/arcnews/spring15/p7p1-lg.jpg">
            <a:extLst>
              <a:ext uri="{FF2B5EF4-FFF2-40B4-BE49-F238E27FC236}">
                <a16:creationId xmlns:a16="http://schemas.microsoft.com/office/drawing/2014/main" id="{E79F586A-F2E9-433F-92C8-2B4B6F5BE42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57370" y="2038429"/>
            <a:ext cx="3744029" cy="2364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004960"/>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A wooden boardwalk spans through a grassy forest surrounded by trees">
            <a:extLst>
              <a:ext uri="{FF2B5EF4-FFF2-40B4-BE49-F238E27FC236}">
                <a16:creationId xmlns:a16="http://schemas.microsoft.com/office/drawing/2014/main" id="{22989469-54B5-4F45-BDDD-226C176A24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6756" y="0"/>
            <a:ext cx="6965244"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D3DE96D0-8AFA-4494-952A-B5AF1DBFBC87}"/>
              </a:ext>
            </a:extLst>
          </p:cNvPr>
          <p:cNvSpPr/>
          <p:nvPr/>
        </p:nvSpPr>
        <p:spPr bwMode="auto">
          <a:xfrm>
            <a:off x="0" y="1"/>
            <a:ext cx="7224583" cy="6883060"/>
          </a:xfrm>
          <a:prstGeom prst="rect">
            <a:avLst/>
          </a:prstGeom>
          <a:gradFill flip="none" rotWithShape="1">
            <a:gsLst>
              <a:gs pos="100000">
                <a:srgbClr val="000000">
                  <a:alpha val="0"/>
                </a:srgbClr>
              </a:gs>
              <a:gs pos="50000">
                <a:srgbClr val="000000"/>
              </a:gs>
              <a:gs pos="0">
                <a:srgbClr val="000000"/>
              </a:gs>
            </a:gsLst>
            <a:lin ang="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Rectangle 9">
            <a:extLst>
              <a:ext uri="{FF2B5EF4-FFF2-40B4-BE49-F238E27FC236}">
                <a16:creationId xmlns:a16="http://schemas.microsoft.com/office/drawing/2014/main" id="{105B8C65-D836-43E0-974C-3F66097D8A0D}"/>
              </a:ext>
            </a:extLst>
          </p:cNvPr>
          <p:cNvSpPr/>
          <p:nvPr/>
        </p:nvSpPr>
        <p:spPr bwMode="auto">
          <a:xfrm>
            <a:off x="0" y="1"/>
            <a:ext cx="10933980" cy="6883060"/>
          </a:xfrm>
          <a:prstGeom prst="rect">
            <a:avLst/>
          </a:prstGeom>
          <a:gradFill flip="none" rotWithShape="1">
            <a:gsLst>
              <a:gs pos="100000">
                <a:srgbClr val="000000">
                  <a:alpha val="0"/>
                </a:srgbClr>
              </a:gs>
              <a:gs pos="50000">
                <a:schemeClr val="bg2">
                  <a:lumMod val="50000"/>
                </a:schemeClr>
              </a:gs>
              <a:gs pos="0">
                <a:schemeClr val="bg2">
                  <a:lumMod val="50000"/>
                </a:schemeClr>
              </a:gs>
            </a:gsLst>
            <a:lin ang="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Parallelogram 27"/>
          <p:cNvSpPr/>
          <p:nvPr/>
        </p:nvSpPr>
        <p:spPr bwMode="auto">
          <a:xfrm>
            <a:off x="-706056" y="286093"/>
            <a:ext cx="2461703" cy="320362"/>
          </a:xfrm>
          <a:custGeom>
            <a:avLst/>
            <a:gdLst>
              <a:gd name="connsiteX0" fmla="*/ 0 w 3177665"/>
              <a:gd name="connsiteY0" fmla="*/ 439352 h 439352"/>
              <a:gd name="connsiteX1" fmla="*/ 109838 w 3177665"/>
              <a:gd name="connsiteY1" fmla="*/ 0 h 439352"/>
              <a:gd name="connsiteX2" fmla="*/ 3177665 w 3177665"/>
              <a:gd name="connsiteY2" fmla="*/ 0 h 439352"/>
              <a:gd name="connsiteX3" fmla="*/ 3067827 w 3177665"/>
              <a:gd name="connsiteY3" fmla="*/ 439352 h 439352"/>
              <a:gd name="connsiteX4" fmla="*/ 0 w 3177665"/>
              <a:gd name="connsiteY4" fmla="*/ 439352 h 439352"/>
              <a:gd name="connsiteX0" fmla="*/ 0 w 3177665"/>
              <a:gd name="connsiteY0" fmla="*/ 439352 h 447167"/>
              <a:gd name="connsiteX1" fmla="*/ 109838 w 3177665"/>
              <a:gd name="connsiteY1" fmla="*/ 0 h 447167"/>
              <a:gd name="connsiteX2" fmla="*/ 3177665 w 3177665"/>
              <a:gd name="connsiteY2" fmla="*/ 0 h 447167"/>
              <a:gd name="connsiteX3" fmla="*/ 3020935 w 3177665"/>
              <a:gd name="connsiteY3" fmla="*/ 447167 h 447167"/>
              <a:gd name="connsiteX4" fmla="*/ 0 w 3177665"/>
              <a:gd name="connsiteY4" fmla="*/ 439352 h 447167"/>
              <a:gd name="connsiteX0" fmla="*/ 0 w 3177665"/>
              <a:gd name="connsiteY0" fmla="*/ 439352 h 440394"/>
              <a:gd name="connsiteX1" fmla="*/ 109838 w 3177665"/>
              <a:gd name="connsiteY1" fmla="*/ 0 h 440394"/>
              <a:gd name="connsiteX2" fmla="*/ 3177665 w 3177665"/>
              <a:gd name="connsiteY2" fmla="*/ 0 h 440394"/>
              <a:gd name="connsiteX3" fmla="*/ 3010775 w 3177665"/>
              <a:gd name="connsiteY3" fmla="*/ 440394 h 440394"/>
              <a:gd name="connsiteX4" fmla="*/ 0 w 3177665"/>
              <a:gd name="connsiteY4" fmla="*/ 439352 h 440394"/>
              <a:gd name="connsiteX0" fmla="*/ 0 w 3177665"/>
              <a:gd name="connsiteY0" fmla="*/ 439352 h 440394"/>
              <a:gd name="connsiteX1" fmla="*/ 109838 w 3177665"/>
              <a:gd name="connsiteY1" fmla="*/ 0 h 440394"/>
              <a:gd name="connsiteX2" fmla="*/ 3177665 w 3177665"/>
              <a:gd name="connsiteY2" fmla="*/ 0 h 440394"/>
              <a:gd name="connsiteX3" fmla="*/ 2997229 w 3177665"/>
              <a:gd name="connsiteY3" fmla="*/ 440394 h 440394"/>
              <a:gd name="connsiteX4" fmla="*/ 0 w 3177665"/>
              <a:gd name="connsiteY4" fmla="*/ 439352 h 440394"/>
              <a:gd name="connsiteX0" fmla="*/ 0 w 3255559"/>
              <a:gd name="connsiteY0" fmla="*/ 442738 h 442738"/>
              <a:gd name="connsiteX1" fmla="*/ 187732 w 3255559"/>
              <a:gd name="connsiteY1" fmla="*/ 0 h 442738"/>
              <a:gd name="connsiteX2" fmla="*/ 3255559 w 3255559"/>
              <a:gd name="connsiteY2" fmla="*/ 0 h 442738"/>
              <a:gd name="connsiteX3" fmla="*/ 3075123 w 3255559"/>
              <a:gd name="connsiteY3" fmla="*/ 440394 h 442738"/>
              <a:gd name="connsiteX4" fmla="*/ 0 w 3255559"/>
              <a:gd name="connsiteY4" fmla="*/ 442738 h 442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5559" h="442738">
                <a:moveTo>
                  <a:pt x="0" y="442738"/>
                </a:moveTo>
                <a:lnTo>
                  <a:pt x="187732" y="0"/>
                </a:lnTo>
                <a:lnTo>
                  <a:pt x="3255559" y="0"/>
                </a:lnTo>
                <a:lnTo>
                  <a:pt x="3075123" y="440394"/>
                </a:lnTo>
                <a:lnTo>
                  <a:pt x="0" y="442738"/>
                </a:lnTo>
                <a:close/>
              </a:path>
            </a:pathLst>
          </a:custGeom>
          <a:solidFill>
            <a:srgbClr val="21080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r" eaLnBrk="0" fontAlgn="base" hangingPunct="0">
              <a:spcBef>
                <a:spcPct val="0"/>
              </a:spcBef>
              <a:spcAft>
                <a:spcPct val="0"/>
              </a:spcAft>
            </a:pPr>
            <a:r>
              <a:rPr lang="en-US" sz="1600" dirty="0">
                <a:solidFill>
                  <a:srgbClr val="EDAA3E">
                    <a:alpha val="90000"/>
                  </a:srgbClr>
                </a:solidFill>
              </a:rPr>
              <a:t>Discussion   </a:t>
            </a:r>
          </a:p>
        </p:txBody>
      </p:sp>
      <p:cxnSp>
        <p:nvCxnSpPr>
          <p:cNvPr id="3" name="Straight Connector 2"/>
          <p:cNvCxnSpPr>
            <a:cxnSpLocks/>
          </p:cNvCxnSpPr>
          <p:nvPr/>
        </p:nvCxnSpPr>
        <p:spPr bwMode="auto">
          <a:xfrm>
            <a:off x="1066471" y="3355582"/>
            <a:ext cx="2487295" cy="0"/>
          </a:xfrm>
          <a:prstGeom prst="line">
            <a:avLst/>
          </a:prstGeom>
          <a:noFill/>
          <a:ln w="6350" cap="flat" cmpd="sng" algn="ctr">
            <a:solidFill>
              <a:schemeClr val="tx1"/>
            </a:solidFill>
            <a:prstDash val="sysDot"/>
            <a:round/>
            <a:headEnd type="none" w="med" len="med"/>
            <a:tailEnd type="none" w="med" len="med"/>
          </a:ln>
          <a:effectLst/>
        </p:spPr>
      </p:cxnSp>
      <p:sp>
        <p:nvSpPr>
          <p:cNvPr id="2" name="Title 1"/>
          <p:cNvSpPr>
            <a:spLocks noGrp="1"/>
          </p:cNvSpPr>
          <p:nvPr>
            <p:ph type="title"/>
          </p:nvPr>
        </p:nvSpPr>
        <p:spPr>
          <a:xfrm>
            <a:off x="1075518" y="1776237"/>
            <a:ext cx="4012320" cy="430887"/>
          </a:xfrm>
        </p:spPr>
        <p:txBody>
          <a:bodyPr/>
          <a:lstStyle/>
          <a:p>
            <a:r>
              <a:rPr lang="en-US" sz="2800" dirty="0"/>
              <a:t>Next Steps</a:t>
            </a:r>
          </a:p>
        </p:txBody>
      </p:sp>
      <p:sp>
        <p:nvSpPr>
          <p:cNvPr id="4" name="Text Placeholder 3"/>
          <p:cNvSpPr>
            <a:spLocks noGrp="1"/>
          </p:cNvSpPr>
          <p:nvPr>
            <p:ph type="body" sz="quarter" idx="11"/>
          </p:nvPr>
        </p:nvSpPr>
        <p:spPr>
          <a:xfrm>
            <a:off x="1075518" y="4225437"/>
            <a:ext cx="3145469" cy="615553"/>
          </a:xfrm>
        </p:spPr>
        <p:txBody>
          <a:bodyPr/>
          <a:lstStyle/>
          <a:p>
            <a:r>
              <a:rPr lang="en-US" sz="2000" dirty="0">
                <a:solidFill>
                  <a:srgbClr val="FFC000"/>
                </a:solidFill>
              </a:rPr>
              <a:t>A system of record is only the first step</a:t>
            </a:r>
          </a:p>
        </p:txBody>
      </p:sp>
      <p:sp>
        <p:nvSpPr>
          <p:cNvPr id="8" name="Rectangle 7">
            <a:extLst>
              <a:ext uri="{FF2B5EF4-FFF2-40B4-BE49-F238E27FC236}">
                <a16:creationId xmlns:a16="http://schemas.microsoft.com/office/drawing/2014/main" id="{983F4A07-8FA6-44D7-A308-1CA878863A17}"/>
              </a:ext>
            </a:extLst>
          </p:cNvPr>
          <p:cNvSpPr/>
          <p:nvPr/>
        </p:nvSpPr>
        <p:spPr bwMode="auto">
          <a:xfrm>
            <a:off x="1" y="6373367"/>
            <a:ext cx="12192000" cy="528580"/>
          </a:xfrm>
          <a:prstGeom prst="rect">
            <a:avLst/>
          </a:prstGeom>
          <a:solidFill>
            <a:srgbClr val="32323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grpSp>
        <p:nvGrpSpPr>
          <p:cNvPr id="9" name="Group 8">
            <a:extLst>
              <a:ext uri="{FF2B5EF4-FFF2-40B4-BE49-F238E27FC236}">
                <a16:creationId xmlns:a16="http://schemas.microsoft.com/office/drawing/2014/main" id="{E30EED88-3CE4-43C3-BF0F-49DBAF0F9436}"/>
              </a:ext>
            </a:extLst>
          </p:cNvPr>
          <p:cNvGrpSpPr/>
          <p:nvPr/>
        </p:nvGrpSpPr>
        <p:grpSpPr>
          <a:xfrm>
            <a:off x="11154060" y="6478475"/>
            <a:ext cx="655534" cy="259796"/>
            <a:chOff x="9459764" y="6498314"/>
            <a:chExt cx="655534" cy="259796"/>
          </a:xfrm>
        </p:grpSpPr>
        <p:pic>
          <p:nvPicPr>
            <p:cNvPr id="12" name="Picture 11">
              <a:extLst>
                <a:ext uri="{FF2B5EF4-FFF2-40B4-BE49-F238E27FC236}">
                  <a16:creationId xmlns:a16="http://schemas.microsoft.com/office/drawing/2014/main" id="{7262E33B-FA26-4DBD-93D8-A42ED4508DAB}"/>
                </a:ext>
              </a:extLst>
            </p:cNvPr>
            <p:cNvPicPr>
              <a:picLocks noChangeAspect="1"/>
            </p:cNvPicPr>
            <p:nvPr/>
          </p:nvPicPr>
          <p:blipFill rotWithShape="1">
            <a:blip r:embed="rId4">
              <a:extLst>
                <a:ext uri="{28A0092B-C50C-407E-A947-70E740481C1C}">
                  <a14:useLocalDpi xmlns:a14="http://schemas.microsoft.com/office/drawing/2010/main" val="0"/>
                </a:ext>
              </a:extLst>
            </a:blip>
            <a:srcRect r="8021"/>
            <a:stretch/>
          </p:blipFill>
          <p:spPr>
            <a:xfrm>
              <a:off x="9622090" y="6498314"/>
              <a:ext cx="493208" cy="259796"/>
            </a:xfrm>
            <a:prstGeom prst="rect">
              <a:avLst/>
            </a:prstGeom>
          </p:spPr>
        </p:pic>
        <p:cxnSp>
          <p:nvCxnSpPr>
            <p:cNvPr id="14" name="Straight Connector 13">
              <a:extLst>
                <a:ext uri="{FF2B5EF4-FFF2-40B4-BE49-F238E27FC236}">
                  <a16:creationId xmlns:a16="http://schemas.microsoft.com/office/drawing/2014/main" id="{539F8AF0-1EE0-446A-B85B-FB1A7D0AB19E}"/>
                </a:ext>
              </a:extLst>
            </p:cNvPr>
            <p:cNvCxnSpPr/>
            <p:nvPr/>
          </p:nvCxnSpPr>
          <p:spPr bwMode="auto">
            <a:xfrm>
              <a:off x="9459764" y="6544802"/>
              <a:ext cx="0" cy="190454"/>
            </a:xfrm>
            <a:prstGeom prst="line">
              <a:avLst/>
            </a:prstGeom>
            <a:noFill/>
            <a:ln w="9525" cap="flat" cmpd="sng" algn="ctr">
              <a:solidFill>
                <a:srgbClr val="007AC1"/>
              </a:solidFill>
              <a:prstDash val="solid"/>
              <a:round/>
              <a:headEnd type="none" w="med" len="med"/>
              <a:tailEnd type="none" w="med" len="med"/>
            </a:ln>
            <a:effectLst/>
          </p:spPr>
        </p:cxnSp>
      </p:grpSp>
      <p:sp>
        <p:nvSpPr>
          <p:cNvPr id="15" name="Footer Placeholder 3">
            <a:extLst>
              <a:ext uri="{FF2B5EF4-FFF2-40B4-BE49-F238E27FC236}">
                <a16:creationId xmlns:a16="http://schemas.microsoft.com/office/drawing/2014/main" id="{9509661A-1687-49D4-BC45-6FC5556A8355}"/>
              </a:ext>
            </a:extLst>
          </p:cNvPr>
          <p:cNvSpPr>
            <a:spLocks noGrp="1"/>
          </p:cNvSpPr>
          <p:nvPr>
            <p:ph type="ftr" sz="quarter" idx="3"/>
          </p:nvPr>
        </p:nvSpPr>
        <p:spPr>
          <a:xfrm>
            <a:off x="6005598" y="6444255"/>
            <a:ext cx="5067300" cy="365125"/>
          </a:xfrm>
        </p:spPr>
        <p:txBody>
          <a:bodyPr/>
          <a:lstStyle/>
          <a:p>
            <a:r>
              <a:rPr lang="en-US" sz="1200" dirty="0">
                <a:solidFill>
                  <a:schemeClr val="tx1">
                    <a:lumMod val="75000"/>
                  </a:schemeClr>
                </a:solidFill>
              </a:rPr>
              <a:t>PORT AUTHORITY OF NEW YORK AND NEW JERSEY</a:t>
            </a:r>
          </a:p>
        </p:txBody>
      </p:sp>
    </p:spTree>
    <p:extLst>
      <p:ext uri="{BB962C8B-B14F-4D97-AF65-F5344CB8AC3E}">
        <p14:creationId xmlns:p14="http://schemas.microsoft.com/office/powerpoint/2010/main" val="3978304795"/>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19" y="0"/>
            <a:ext cx="12192000" cy="6858000"/>
          </a:xfrm>
          <a:prstGeom prst="rect">
            <a:avLst/>
          </a:prstGeom>
        </p:spPr>
      </p:pic>
      <p:sp>
        <p:nvSpPr>
          <p:cNvPr id="8" name="TextBox 7">
            <a:extLst>
              <a:ext uri="{FF2B5EF4-FFF2-40B4-BE49-F238E27FC236}">
                <a16:creationId xmlns:a16="http://schemas.microsoft.com/office/drawing/2014/main" id="{517B61EE-B141-47D0-9C4A-F67A323AC846}"/>
              </a:ext>
            </a:extLst>
          </p:cNvPr>
          <p:cNvSpPr txBox="1"/>
          <p:nvPr/>
        </p:nvSpPr>
        <p:spPr>
          <a:xfrm>
            <a:off x="848466" y="606779"/>
            <a:ext cx="10484229" cy="460022"/>
          </a:xfrm>
          <a:prstGeom prst="rect">
            <a:avLst/>
          </a:prstGeom>
          <a:noFill/>
          <a:effectLst/>
        </p:spPr>
        <p:txBody>
          <a:bodyPr wrap="square" lIns="0" tIns="0" rIns="0" bIns="0" rtlCol="0">
            <a:noAutofit/>
          </a:bodyPr>
          <a:lstStyle/>
          <a:p>
            <a:pPr eaLnBrk="0" hangingPunct="0"/>
            <a:endParaRPr lang="en-US" sz="3200" dirty="0">
              <a:solidFill>
                <a:srgbClr val="7CE8FF"/>
              </a:solidFill>
            </a:endParaRPr>
          </a:p>
          <a:p>
            <a:pPr eaLnBrk="0" hangingPunct="0"/>
            <a:endParaRPr lang="en-US" sz="3200" dirty="0">
              <a:solidFill>
                <a:srgbClr val="7CE8FF"/>
              </a:solidFill>
            </a:endParaRPr>
          </a:p>
          <a:p>
            <a:pPr eaLnBrk="0" hangingPunct="0"/>
            <a:endParaRPr lang="en-US" sz="1600" dirty="0">
              <a:solidFill>
                <a:srgbClr val="FFFF96"/>
              </a:solidFill>
            </a:endParaRPr>
          </a:p>
        </p:txBody>
      </p:sp>
      <p:sp>
        <p:nvSpPr>
          <p:cNvPr id="7" name="Rectangle 6">
            <a:extLst>
              <a:ext uri="{FF2B5EF4-FFF2-40B4-BE49-F238E27FC236}">
                <a16:creationId xmlns:a16="http://schemas.microsoft.com/office/drawing/2014/main" id="{E53B7472-ABA5-4F5A-8A29-1B8BA8ADE06E}"/>
              </a:ext>
            </a:extLst>
          </p:cNvPr>
          <p:cNvSpPr/>
          <p:nvPr/>
        </p:nvSpPr>
        <p:spPr>
          <a:xfrm>
            <a:off x="1028695" y="4448820"/>
            <a:ext cx="10484229" cy="646331"/>
          </a:xfrm>
          <a:prstGeom prst="rect">
            <a:avLst/>
          </a:prstGeom>
        </p:spPr>
        <p:txBody>
          <a:bodyPr wrap="square">
            <a:spAutoFit/>
          </a:bodyPr>
          <a:lstStyle/>
          <a:p>
            <a:pPr lvl="0" eaLnBrk="0" hangingPunct="0"/>
            <a:r>
              <a:rPr lang="en-US" sz="3600" dirty="0">
                <a:solidFill>
                  <a:prstClr val="white"/>
                </a:solidFill>
              </a:rPr>
              <a:t>Field Collection and Inspection</a:t>
            </a:r>
            <a:endParaRPr lang="en-US" sz="3600" dirty="0">
              <a:solidFill>
                <a:srgbClr val="7CE8FF"/>
              </a:solidFill>
            </a:endParaRPr>
          </a:p>
        </p:txBody>
      </p:sp>
      <p:sp>
        <p:nvSpPr>
          <p:cNvPr id="3" name="Rectangle 2">
            <a:extLst>
              <a:ext uri="{FF2B5EF4-FFF2-40B4-BE49-F238E27FC236}">
                <a16:creationId xmlns:a16="http://schemas.microsoft.com/office/drawing/2014/main" id="{6A85DF67-3464-4F3A-9278-87620CC5007B}"/>
              </a:ext>
            </a:extLst>
          </p:cNvPr>
          <p:cNvSpPr/>
          <p:nvPr/>
        </p:nvSpPr>
        <p:spPr>
          <a:xfrm>
            <a:off x="1028695" y="1813987"/>
            <a:ext cx="10303999" cy="646331"/>
          </a:xfrm>
          <a:prstGeom prst="rect">
            <a:avLst/>
          </a:prstGeom>
        </p:spPr>
        <p:txBody>
          <a:bodyPr wrap="square">
            <a:spAutoFit/>
          </a:bodyPr>
          <a:lstStyle/>
          <a:p>
            <a:pPr lvl="0" eaLnBrk="0" hangingPunct="0"/>
            <a:r>
              <a:rPr lang="en-US" sz="3600" dirty="0">
                <a:solidFill>
                  <a:prstClr val="white"/>
                </a:solidFill>
              </a:rPr>
              <a:t>Construction Event Impact Analysis</a:t>
            </a:r>
          </a:p>
        </p:txBody>
      </p:sp>
      <p:sp>
        <p:nvSpPr>
          <p:cNvPr id="5" name="Rectangle 4">
            <a:extLst>
              <a:ext uri="{FF2B5EF4-FFF2-40B4-BE49-F238E27FC236}">
                <a16:creationId xmlns:a16="http://schemas.microsoft.com/office/drawing/2014/main" id="{02CCDAA0-9FD1-4E7D-90B1-ECF72316CC74}"/>
              </a:ext>
            </a:extLst>
          </p:cNvPr>
          <p:cNvSpPr/>
          <p:nvPr/>
        </p:nvSpPr>
        <p:spPr>
          <a:xfrm>
            <a:off x="1028697" y="3131403"/>
            <a:ext cx="10303998" cy="646331"/>
          </a:xfrm>
          <a:prstGeom prst="rect">
            <a:avLst/>
          </a:prstGeom>
        </p:spPr>
        <p:txBody>
          <a:bodyPr wrap="square">
            <a:spAutoFit/>
          </a:bodyPr>
          <a:lstStyle/>
          <a:p>
            <a:pPr lvl="0" eaLnBrk="0" hangingPunct="0"/>
            <a:r>
              <a:rPr lang="en-US" sz="3600" dirty="0">
                <a:solidFill>
                  <a:prstClr val="white"/>
                </a:solidFill>
              </a:rPr>
              <a:t>Time Slider and Time Fields</a:t>
            </a:r>
            <a:endParaRPr lang="en-US" sz="3600" dirty="0">
              <a:solidFill>
                <a:srgbClr val="7CE8FF"/>
              </a:solidFill>
            </a:endParaRPr>
          </a:p>
        </p:txBody>
      </p:sp>
      <p:sp>
        <p:nvSpPr>
          <p:cNvPr id="9" name="TextBox 8">
            <a:extLst>
              <a:ext uri="{FF2B5EF4-FFF2-40B4-BE49-F238E27FC236}">
                <a16:creationId xmlns:a16="http://schemas.microsoft.com/office/drawing/2014/main" id="{5C54135D-62FC-427C-AB08-457D2E229A2C}"/>
              </a:ext>
            </a:extLst>
          </p:cNvPr>
          <p:cNvSpPr txBox="1"/>
          <p:nvPr/>
        </p:nvSpPr>
        <p:spPr>
          <a:xfrm>
            <a:off x="1028696" y="591861"/>
            <a:ext cx="10484229" cy="1012144"/>
          </a:xfrm>
          <a:prstGeom prst="rect">
            <a:avLst/>
          </a:prstGeom>
          <a:noFill/>
          <a:effectLst/>
        </p:spPr>
        <p:txBody>
          <a:bodyPr wrap="square" lIns="0" tIns="0" rIns="0" bIns="0" rtlCol="0">
            <a:noAutofit/>
          </a:bodyPr>
          <a:lstStyle/>
          <a:p>
            <a:pPr eaLnBrk="0" hangingPunct="0"/>
            <a:r>
              <a:rPr lang="en-US" sz="2800" dirty="0">
                <a:solidFill>
                  <a:srgbClr val="FFD961"/>
                </a:solidFill>
              </a:rPr>
              <a:t>Possible Next Steps</a:t>
            </a:r>
            <a:endParaRPr lang="en-US" sz="2000" dirty="0">
              <a:solidFill>
                <a:srgbClr val="FFD961"/>
              </a:solidFill>
            </a:endParaRPr>
          </a:p>
        </p:txBody>
      </p:sp>
    </p:spTree>
    <p:extLst>
      <p:ext uri="{BB962C8B-B14F-4D97-AF65-F5344CB8AC3E}">
        <p14:creationId xmlns:p14="http://schemas.microsoft.com/office/powerpoint/2010/main" val="116010851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5" grpId="0"/>
    </p:bldLst>
  </p:timing>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Avenir Next LT Pro">
      <a:majorFont>
        <a:latin typeface="AvenirNext LT Pro Light"/>
        <a:ea typeface=""/>
        <a:cs typeface=""/>
      </a:majorFont>
      <a:minorFont>
        <a:latin typeface="AvenirNext LT Pro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chor="ctr" anchorCtr="0">
        <a:spAutoFit/>
      </a:bodyPr>
      <a:lstStyle>
        <a:defPPr algn="l" eaLnBrk="0" hangingPunct="0">
          <a:lnSpc>
            <a:spcPts val="1800"/>
          </a:lnSpc>
          <a:defRPr sz="1400" smtClean="0">
            <a:latin typeface="Avenir LT Std 65 Medium" charset="0"/>
            <a:ea typeface="Avenir LT Std 65 Medium" charset="0"/>
            <a:cs typeface="Avenir LT Std 65 Medium" charset="0"/>
          </a:defRPr>
        </a:defPPr>
      </a:lstStyle>
    </a:txDef>
  </a:objectDefaults>
  <a:extraClrSchemeLst/>
  <a:extLst>
    <a:ext uri="{05A4C25C-085E-4340-85A3-A5531E510DB2}">
      <thm15:themeFamily xmlns:thm15="http://schemas.microsoft.com/office/thememl/2012/main" name="Esri_Corporate_Template-Dark" id="{0C0D75C2-D9DF-8C49-86F8-F2DC66D89890}" vid="{2BE2C959-104A-BF4C-8198-B233A733597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EsriMapsInfo xmlns="ESRI.ArcGIS.Mapping.OfficeIntegration.PowerPointInfo">
  <Version>Version1</Version>
  <RequiresSignIn>False</RequiresSignIn>
</EsriMapsInfo>
</file>

<file path=customXml/item10.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3.xml><?xml version="1.0" encoding="utf-8"?>
<EsriMapsInfo xmlns="ESRI.ArcGIS.Mapping.OfficeIntegration.PowerPointInfo">
  <Version>Version1</Version>
  <RequiresSignIn>False</RequiresSignIn>
</EsriMapsInfo>
</file>

<file path=customXml/item14.xml><?xml version="1.0" encoding="utf-8"?>
<EsriMapsInfo xmlns="ESRI.ArcGIS.Mapping.OfficeIntegration.PowerPointInfo">
  <Version>Version1</Version>
  <RequiresSignIn>False</RequiresSignIn>
</EsriMapsInfo>
</file>

<file path=customXml/item15.xml><?xml version="1.0" encoding="utf-8"?>
<EsriMapsInfo xmlns="ESRI.ArcGIS.Mapping.OfficeIntegration.PowerPointInfo">
  <Version>Version1</Version>
  <RequiresSignIn>False</RequiresSignIn>
</EsriMapsInfo>
</file>

<file path=customXml/item16.xml><?xml version="1.0" encoding="utf-8"?>
<EsriMapsInfo xmlns="ESRI.ArcGIS.Mapping.OfficeIntegration.PowerPointInfo">
  <Version>Version1</Version>
  <RequiresSignIn>False</RequiresSignIn>
</EsriMapsInfo>
</file>

<file path=customXml/item17.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20.xml><?xml version="1.0" encoding="utf-8"?>
<EsriMapsInfo xmlns="ESRI.ArcGIS.Mapping.OfficeIntegration.PowerPointInfo">
  <Version>Version1</Version>
  <RequiresSignIn>False</RequiresSignIn>
</EsriMapsInfo>
</file>

<file path=customXml/item21.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3.xml><?xml version="1.0" encoding="utf-8"?>
<EsriMapsInfo xmlns="ESRI.ArcGIS.Mapping.OfficeIntegration.PowerPointInfo">
  <Version>Version1</Version>
  <RequiresSignIn>False</RequiresSignIn>
</EsriMapsInfo>
</file>

<file path=customXml/item24.xml><?xml version="1.0" encoding="utf-8"?>
<EsriMapsInfo xmlns="ESRI.ArcGIS.Mapping.OfficeIntegration.PowerPointInfo">
  <Version>Version1</Version>
  <RequiresSignIn>False</RequiresSignIn>
</EsriMapsInfo>
</file>

<file path=customXml/item25.xml><?xml version="1.0" encoding="utf-8"?>
<EsriMapsInfo xmlns="ESRI.ArcGIS.Mapping.OfficeIntegration.PowerPointInfo">
  <Version>Version1</Version>
  <RequiresSignIn>False</RequiresSignIn>
</EsriMapsInfo>
</file>

<file path=customXml/item26.xml><?xml version="1.0" encoding="utf-8"?>
<EsriMapsInfo xmlns="ESRI.ArcGIS.Mapping.OfficeIntegration.PowerPointInfo">
  <Version>Version1</Version>
  <RequiresSignIn>False</RequiresSignIn>
</EsriMapsInfo>
</file>

<file path=customXml/item27.xml><?xml version="1.0" encoding="utf-8"?>
<EsriMapsInfo xmlns="ESRI.ArcGIS.Mapping.OfficeIntegration.PowerPointInfo">
  <Version>Version1</Version>
  <RequiresSignIn>False</RequiresSignIn>
</EsriMapsInfo>
</file>

<file path=customXml/item28.xml><?xml version="1.0" encoding="utf-8"?>
<EsriMapsInfo xmlns="ESRI.ArcGIS.Mapping.OfficeIntegration.PowerPointInfo">
  <Version>Version1</Version>
  <RequiresSignIn>False</RequiresSignIn>
</EsriMapsInfo>
</file>

<file path=customXml/item29.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30.xml><?xml version="1.0" encoding="utf-8"?>
<EsriMapsInfo xmlns="ESRI.ArcGIS.Mapping.OfficeIntegration.PowerPointInfo">
  <Version>Version1</Version>
  <RequiresSignIn>False</RequiresSignIn>
</EsriMapsInfo>
</file>

<file path=customXml/item31.xml><?xml version="1.0" encoding="utf-8"?>
<EsriMapsInfo xmlns="ESRI.ArcGIS.Mapping.OfficeIntegration.PowerPointInfo">
  <Version>Version1</Version>
  <RequiresSignIn>False</RequiresSignIn>
</EsriMapsInfo>
</file>

<file path=customXml/item32.xml><?xml version="1.0" encoding="utf-8"?>
<EsriMapsInfo xmlns="ESRI.ArcGIS.Mapping.OfficeIntegration.PowerPointInfo">
  <Version>Version1</Version>
  <RequiresSignIn>False</RequiresSignIn>
</EsriMapsInfo>
</file>

<file path=customXml/item33.xml><?xml version="1.0" encoding="utf-8"?>
<EsriMapsInfo xmlns="ESRI.ArcGIS.Mapping.OfficeIntegration.PowerPointInfo">
  <Version>Version1</Version>
  <RequiresSignIn>False</RequiresSignIn>
</EsriMapsInfo>
</file>

<file path=customXml/item34.xml><?xml version="1.0" encoding="utf-8"?>
<EsriMapsInfo xmlns="ESRI.ArcGIS.Mapping.OfficeIntegration.PowerPointInfo">
  <Version>Version1</Version>
  <RequiresSignIn>False</RequiresSignIn>
</EsriMapsInfo>
</file>

<file path=customXml/item35.xml><?xml version="1.0" encoding="utf-8"?>
<EsriMapsInfo xmlns="ESRI.ArcGIS.Mapping.OfficeIntegration.PowerPointInfo">
  <Version>Version1</Version>
  <RequiresSignIn>False</RequiresSignIn>
</EsriMapsInfo>
</file>

<file path=customXml/item36.xml><?xml version="1.0" encoding="utf-8"?>
<EsriMapsInfo xmlns="ESRI.ArcGIS.Mapping.OfficeIntegration.PowerPointInfo">
  <Version>Version1</Version>
  <RequiresSignIn>False</RequiresSignIn>
</EsriMapsInfo>
</file>

<file path=customXml/item37.xml><?xml version="1.0" encoding="utf-8"?>
<EsriMapsInfo xmlns="ESRI.ArcGIS.Mapping.OfficeIntegration.PowerPointInfo">
  <Version>Version1</Version>
  <RequiresSignIn>False</RequiresSignIn>
</EsriMapsInfo>
</file>

<file path=customXml/item38.xml><?xml version="1.0" encoding="utf-8"?>
<EsriMapsInfo xmlns="ESRI.ArcGIS.Mapping.OfficeIntegration.PowerPointInfo">
  <Version>Version1</Version>
  <RequiresSignIn>False</RequiresSignIn>
</EsriMapsInfo>
</file>

<file path=customXml/item39.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40.xml><?xml version="1.0" encoding="utf-8"?>
<EsriMapsInfo xmlns="ESRI.ArcGIS.Mapping.OfficeIntegration.PowerPointInfo">
  <Version>Version1</Version>
  <RequiresSignIn>False</RequiresSignIn>
</EsriMapsInfo>
</file>

<file path=customXml/item41.xml><?xml version="1.0" encoding="utf-8"?>
<EsriMapsInfo xmlns="ESRI.ArcGIS.Mapping.OfficeIntegration.PowerPointInfo">
  <Version>Version1</Version>
  <RequiresSignIn>False</RequiresSignIn>
</EsriMapsInfo>
</file>

<file path=customXml/item42.xml><?xml version="1.0" encoding="utf-8"?>
<EsriMapsInfo xmlns="ESRI.ArcGIS.Mapping.OfficeIntegration.PowerPointInfo">
  <Version>Version1</Version>
  <RequiresSignIn>False</RequiresSignIn>
</EsriMapsInfo>
</file>

<file path=customXml/item43.xml><?xml version="1.0" encoding="utf-8"?>
<EsriMapsInfo xmlns="ESRI.ArcGIS.Mapping.OfficeIntegration.PowerPointInfo">
  <Version>Version1</Version>
  <RequiresSignIn>False</RequiresSignIn>
</EsriMapsInfo>
</file>

<file path=customXml/item44.xml><?xml version="1.0" encoding="utf-8"?>
<EsriMapsInfo xmlns="ESRI.ArcGIS.Mapping.OfficeIntegration.PowerPointInfo">
  <Version>Version1</Version>
  <RequiresSignIn>False</RequiresSignIn>
</EsriMapsInfo>
</file>

<file path=customXml/item45.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9.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55235559-86B9-428B-8DAF-8EE6262226D5}">
  <ds:schemaRefs>
    <ds:schemaRef ds:uri="ESRI.ArcGIS.Mapping.OfficeIntegration.PowerPointInfo"/>
  </ds:schemaRefs>
</ds:datastoreItem>
</file>

<file path=customXml/itemProps10.xml><?xml version="1.0" encoding="utf-8"?>
<ds:datastoreItem xmlns:ds="http://schemas.openxmlformats.org/officeDocument/2006/customXml" ds:itemID="{33F5FE6F-FF86-471A-919E-6C74E3669390}">
  <ds:schemaRefs>
    <ds:schemaRef ds:uri="ESRI.ArcGIS.Mapping.OfficeIntegration.PowerPointInfo"/>
  </ds:schemaRefs>
</ds:datastoreItem>
</file>

<file path=customXml/itemProps11.xml><?xml version="1.0" encoding="utf-8"?>
<ds:datastoreItem xmlns:ds="http://schemas.openxmlformats.org/officeDocument/2006/customXml" ds:itemID="{DA46DABE-45F1-4E65-A939-497CB70F357D}">
  <ds:schemaRefs>
    <ds:schemaRef ds:uri="ESRI.ArcGIS.Mapping.OfficeIntegration.PowerPointInfo"/>
  </ds:schemaRefs>
</ds:datastoreItem>
</file>

<file path=customXml/itemProps12.xml><?xml version="1.0" encoding="utf-8"?>
<ds:datastoreItem xmlns:ds="http://schemas.openxmlformats.org/officeDocument/2006/customXml" ds:itemID="{3E253610-1BBE-4C16-A1DA-4D6F07A3A74E}">
  <ds:schemaRefs>
    <ds:schemaRef ds:uri="ESRI.ArcGIS.Mapping.OfficeIntegration.PowerPointInfo"/>
  </ds:schemaRefs>
</ds:datastoreItem>
</file>

<file path=customXml/itemProps13.xml><?xml version="1.0" encoding="utf-8"?>
<ds:datastoreItem xmlns:ds="http://schemas.openxmlformats.org/officeDocument/2006/customXml" ds:itemID="{4ADFB689-BC87-4869-ADD0-8C3555150450}">
  <ds:schemaRefs>
    <ds:schemaRef ds:uri="ESRI.ArcGIS.Mapping.OfficeIntegration.PowerPointInfo"/>
  </ds:schemaRefs>
</ds:datastoreItem>
</file>

<file path=customXml/itemProps14.xml><?xml version="1.0" encoding="utf-8"?>
<ds:datastoreItem xmlns:ds="http://schemas.openxmlformats.org/officeDocument/2006/customXml" ds:itemID="{EF0D8C03-B10D-4D20-AC38-CA6799A7A314}">
  <ds:schemaRefs>
    <ds:schemaRef ds:uri="ESRI.ArcGIS.Mapping.OfficeIntegration.PowerPointInfo"/>
  </ds:schemaRefs>
</ds:datastoreItem>
</file>

<file path=customXml/itemProps15.xml><?xml version="1.0" encoding="utf-8"?>
<ds:datastoreItem xmlns:ds="http://schemas.openxmlformats.org/officeDocument/2006/customXml" ds:itemID="{E5F80E3B-5636-41B2-898D-5D17189605B7}">
  <ds:schemaRefs>
    <ds:schemaRef ds:uri="ESRI.ArcGIS.Mapping.OfficeIntegration.PowerPointInfo"/>
  </ds:schemaRefs>
</ds:datastoreItem>
</file>

<file path=customXml/itemProps16.xml><?xml version="1.0" encoding="utf-8"?>
<ds:datastoreItem xmlns:ds="http://schemas.openxmlformats.org/officeDocument/2006/customXml" ds:itemID="{2FE51124-E413-4DA5-9E06-A6EB32D0C127}">
  <ds:schemaRefs>
    <ds:schemaRef ds:uri="ESRI.ArcGIS.Mapping.OfficeIntegration.PowerPointInfo"/>
  </ds:schemaRefs>
</ds:datastoreItem>
</file>

<file path=customXml/itemProps17.xml><?xml version="1.0" encoding="utf-8"?>
<ds:datastoreItem xmlns:ds="http://schemas.openxmlformats.org/officeDocument/2006/customXml" ds:itemID="{16EF6D11-DC4F-410C-A4BF-DF081B432591}">
  <ds:schemaRefs>
    <ds:schemaRef ds:uri="ESRI.ArcGIS.Mapping.OfficeIntegration.PowerPointInfo"/>
  </ds:schemaRefs>
</ds:datastoreItem>
</file>

<file path=customXml/itemProps18.xml><?xml version="1.0" encoding="utf-8"?>
<ds:datastoreItem xmlns:ds="http://schemas.openxmlformats.org/officeDocument/2006/customXml" ds:itemID="{9E8787D6-C7B8-48EC-8C13-4069AE6320BD}">
  <ds:schemaRefs>
    <ds:schemaRef ds:uri="ESRI.ArcGIS.Mapping.OfficeIntegration.PowerPointInfo"/>
  </ds:schemaRefs>
</ds:datastoreItem>
</file>

<file path=customXml/itemProps19.xml><?xml version="1.0" encoding="utf-8"?>
<ds:datastoreItem xmlns:ds="http://schemas.openxmlformats.org/officeDocument/2006/customXml" ds:itemID="{612F64FD-E61D-43DE-A84B-8FC0DA8FC26C}">
  <ds:schemaRefs>
    <ds:schemaRef ds:uri="ESRI.ArcGIS.Mapping.OfficeIntegration.PowerPointInfo"/>
  </ds:schemaRefs>
</ds:datastoreItem>
</file>

<file path=customXml/itemProps2.xml><?xml version="1.0" encoding="utf-8"?>
<ds:datastoreItem xmlns:ds="http://schemas.openxmlformats.org/officeDocument/2006/customXml" ds:itemID="{7147CA22-2BC4-4917-83D2-7CA4C34A80D4}">
  <ds:schemaRefs>
    <ds:schemaRef ds:uri="ESRI.ArcGIS.Mapping.OfficeIntegration.PowerPointInfo"/>
  </ds:schemaRefs>
</ds:datastoreItem>
</file>

<file path=customXml/itemProps20.xml><?xml version="1.0" encoding="utf-8"?>
<ds:datastoreItem xmlns:ds="http://schemas.openxmlformats.org/officeDocument/2006/customXml" ds:itemID="{998905D7-FE59-48DE-A74A-5B0009B7827F}">
  <ds:schemaRefs>
    <ds:schemaRef ds:uri="ESRI.ArcGIS.Mapping.OfficeIntegration.PowerPointInfo"/>
  </ds:schemaRefs>
</ds:datastoreItem>
</file>

<file path=customXml/itemProps21.xml><?xml version="1.0" encoding="utf-8"?>
<ds:datastoreItem xmlns:ds="http://schemas.openxmlformats.org/officeDocument/2006/customXml" ds:itemID="{B7E6AAC2-10E8-4F0C-BCC5-34BD332F8972}">
  <ds:schemaRefs>
    <ds:schemaRef ds:uri="ESRI.ArcGIS.Mapping.OfficeIntegration.PowerPointInfo"/>
  </ds:schemaRefs>
</ds:datastoreItem>
</file>

<file path=customXml/itemProps22.xml><?xml version="1.0" encoding="utf-8"?>
<ds:datastoreItem xmlns:ds="http://schemas.openxmlformats.org/officeDocument/2006/customXml" ds:itemID="{AC4EB402-C456-4A26-8A92-B48606FF9264}">
  <ds:schemaRefs>
    <ds:schemaRef ds:uri="ESRI.ArcGIS.Mapping.OfficeIntegration.PowerPointInfo"/>
  </ds:schemaRefs>
</ds:datastoreItem>
</file>

<file path=customXml/itemProps23.xml><?xml version="1.0" encoding="utf-8"?>
<ds:datastoreItem xmlns:ds="http://schemas.openxmlformats.org/officeDocument/2006/customXml" ds:itemID="{C3102E66-5C5A-4AAF-9C94-24819091B61E}">
  <ds:schemaRefs>
    <ds:schemaRef ds:uri="ESRI.ArcGIS.Mapping.OfficeIntegration.PowerPointInfo"/>
  </ds:schemaRefs>
</ds:datastoreItem>
</file>

<file path=customXml/itemProps24.xml><?xml version="1.0" encoding="utf-8"?>
<ds:datastoreItem xmlns:ds="http://schemas.openxmlformats.org/officeDocument/2006/customXml" ds:itemID="{7A70D44C-B768-49FE-A70F-C6199D3EE9A7}">
  <ds:schemaRefs>
    <ds:schemaRef ds:uri="ESRI.ArcGIS.Mapping.OfficeIntegration.PowerPointInfo"/>
  </ds:schemaRefs>
</ds:datastoreItem>
</file>

<file path=customXml/itemProps25.xml><?xml version="1.0" encoding="utf-8"?>
<ds:datastoreItem xmlns:ds="http://schemas.openxmlformats.org/officeDocument/2006/customXml" ds:itemID="{9E56F111-9E55-4604-91C2-8352AE933430}">
  <ds:schemaRefs>
    <ds:schemaRef ds:uri="ESRI.ArcGIS.Mapping.OfficeIntegration.PowerPointInfo"/>
  </ds:schemaRefs>
</ds:datastoreItem>
</file>

<file path=customXml/itemProps26.xml><?xml version="1.0" encoding="utf-8"?>
<ds:datastoreItem xmlns:ds="http://schemas.openxmlformats.org/officeDocument/2006/customXml" ds:itemID="{2C9ABD96-756D-41D3-909F-6F7B4C6B6E1F}">
  <ds:schemaRefs>
    <ds:schemaRef ds:uri="ESRI.ArcGIS.Mapping.OfficeIntegration.PowerPointInfo"/>
  </ds:schemaRefs>
</ds:datastoreItem>
</file>

<file path=customXml/itemProps27.xml><?xml version="1.0" encoding="utf-8"?>
<ds:datastoreItem xmlns:ds="http://schemas.openxmlformats.org/officeDocument/2006/customXml" ds:itemID="{9DC677B7-6D9E-42B7-AD1F-75D1804EAF7D}">
  <ds:schemaRefs>
    <ds:schemaRef ds:uri="ESRI.ArcGIS.Mapping.OfficeIntegration.PowerPointInfo"/>
  </ds:schemaRefs>
</ds:datastoreItem>
</file>

<file path=customXml/itemProps28.xml><?xml version="1.0" encoding="utf-8"?>
<ds:datastoreItem xmlns:ds="http://schemas.openxmlformats.org/officeDocument/2006/customXml" ds:itemID="{7684026F-E81F-4167-824A-3AA1BAEAE133}">
  <ds:schemaRefs>
    <ds:schemaRef ds:uri="ESRI.ArcGIS.Mapping.OfficeIntegration.PowerPointInfo"/>
  </ds:schemaRefs>
</ds:datastoreItem>
</file>

<file path=customXml/itemProps29.xml><?xml version="1.0" encoding="utf-8"?>
<ds:datastoreItem xmlns:ds="http://schemas.openxmlformats.org/officeDocument/2006/customXml" ds:itemID="{76859AF2-E75C-459B-8657-EEEA80BC8153}">
  <ds:schemaRefs>
    <ds:schemaRef ds:uri="ESRI.ArcGIS.Mapping.OfficeIntegration.PowerPointInfo"/>
  </ds:schemaRefs>
</ds:datastoreItem>
</file>

<file path=customXml/itemProps3.xml><?xml version="1.0" encoding="utf-8"?>
<ds:datastoreItem xmlns:ds="http://schemas.openxmlformats.org/officeDocument/2006/customXml" ds:itemID="{AB25B40B-929A-4CD0-B9AB-7142442027B6}">
  <ds:schemaRefs>
    <ds:schemaRef ds:uri="ESRI.ArcGIS.Mapping.OfficeIntegration.PowerPointInfo"/>
  </ds:schemaRefs>
</ds:datastoreItem>
</file>

<file path=customXml/itemProps30.xml><?xml version="1.0" encoding="utf-8"?>
<ds:datastoreItem xmlns:ds="http://schemas.openxmlformats.org/officeDocument/2006/customXml" ds:itemID="{B0302D17-5923-4CC0-9EB4-0E57930F5A8E}">
  <ds:schemaRefs>
    <ds:schemaRef ds:uri="ESRI.ArcGIS.Mapping.OfficeIntegration.PowerPointInfo"/>
  </ds:schemaRefs>
</ds:datastoreItem>
</file>

<file path=customXml/itemProps31.xml><?xml version="1.0" encoding="utf-8"?>
<ds:datastoreItem xmlns:ds="http://schemas.openxmlformats.org/officeDocument/2006/customXml" ds:itemID="{A2D97EB6-C9B5-45C6-85A6-D4FE6E1D9856}">
  <ds:schemaRefs>
    <ds:schemaRef ds:uri="ESRI.ArcGIS.Mapping.OfficeIntegration.PowerPointInfo"/>
  </ds:schemaRefs>
</ds:datastoreItem>
</file>

<file path=customXml/itemProps32.xml><?xml version="1.0" encoding="utf-8"?>
<ds:datastoreItem xmlns:ds="http://schemas.openxmlformats.org/officeDocument/2006/customXml" ds:itemID="{096117C4-1661-4D3B-B9F6-BC19E0F3E90B}">
  <ds:schemaRefs>
    <ds:schemaRef ds:uri="ESRI.ArcGIS.Mapping.OfficeIntegration.PowerPointInfo"/>
  </ds:schemaRefs>
</ds:datastoreItem>
</file>

<file path=customXml/itemProps33.xml><?xml version="1.0" encoding="utf-8"?>
<ds:datastoreItem xmlns:ds="http://schemas.openxmlformats.org/officeDocument/2006/customXml" ds:itemID="{352E5095-9B98-4AF0-9861-BDC020ABBCFC}">
  <ds:schemaRefs>
    <ds:schemaRef ds:uri="ESRI.ArcGIS.Mapping.OfficeIntegration.PowerPointInfo"/>
  </ds:schemaRefs>
</ds:datastoreItem>
</file>

<file path=customXml/itemProps34.xml><?xml version="1.0" encoding="utf-8"?>
<ds:datastoreItem xmlns:ds="http://schemas.openxmlformats.org/officeDocument/2006/customXml" ds:itemID="{DE4ACD9E-0233-451D-890D-5732E05DB574}">
  <ds:schemaRefs>
    <ds:schemaRef ds:uri="ESRI.ArcGIS.Mapping.OfficeIntegration.PowerPointInfo"/>
  </ds:schemaRefs>
</ds:datastoreItem>
</file>

<file path=customXml/itemProps35.xml><?xml version="1.0" encoding="utf-8"?>
<ds:datastoreItem xmlns:ds="http://schemas.openxmlformats.org/officeDocument/2006/customXml" ds:itemID="{FDE85643-3216-4103-A1BD-63F5E1D42D73}">
  <ds:schemaRefs>
    <ds:schemaRef ds:uri="ESRI.ArcGIS.Mapping.OfficeIntegration.PowerPointInfo"/>
  </ds:schemaRefs>
</ds:datastoreItem>
</file>

<file path=customXml/itemProps36.xml><?xml version="1.0" encoding="utf-8"?>
<ds:datastoreItem xmlns:ds="http://schemas.openxmlformats.org/officeDocument/2006/customXml" ds:itemID="{EB8D7141-3508-4B4E-8051-37E3E4C09D17}">
  <ds:schemaRefs>
    <ds:schemaRef ds:uri="ESRI.ArcGIS.Mapping.OfficeIntegration.PowerPointInfo"/>
  </ds:schemaRefs>
</ds:datastoreItem>
</file>

<file path=customXml/itemProps37.xml><?xml version="1.0" encoding="utf-8"?>
<ds:datastoreItem xmlns:ds="http://schemas.openxmlformats.org/officeDocument/2006/customXml" ds:itemID="{71658D62-F010-45F1-9326-EDC465FED48E}">
  <ds:schemaRefs>
    <ds:schemaRef ds:uri="ESRI.ArcGIS.Mapping.OfficeIntegration.PowerPointInfo"/>
  </ds:schemaRefs>
</ds:datastoreItem>
</file>

<file path=customXml/itemProps38.xml><?xml version="1.0" encoding="utf-8"?>
<ds:datastoreItem xmlns:ds="http://schemas.openxmlformats.org/officeDocument/2006/customXml" ds:itemID="{E47732B9-9C1B-4723-B4AA-A21238C5DF44}">
  <ds:schemaRefs>
    <ds:schemaRef ds:uri="ESRI.ArcGIS.Mapping.OfficeIntegration.PowerPointInfo"/>
  </ds:schemaRefs>
</ds:datastoreItem>
</file>

<file path=customXml/itemProps39.xml><?xml version="1.0" encoding="utf-8"?>
<ds:datastoreItem xmlns:ds="http://schemas.openxmlformats.org/officeDocument/2006/customXml" ds:itemID="{D32008F3-64AC-45EB-A05B-F6120AE62290}">
  <ds:schemaRefs>
    <ds:schemaRef ds:uri="ESRI.ArcGIS.Mapping.OfficeIntegration.PowerPointInfo"/>
  </ds:schemaRefs>
</ds:datastoreItem>
</file>

<file path=customXml/itemProps4.xml><?xml version="1.0" encoding="utf-8"?>
<ds:datastoreItem xmlns:ds="http://schemas.openxmlformats.org/officeDocument/2006/customXml" ds:itemID="{905F88FE-324F-4FBE-89BB-9CEE04D6CACF}">
  <ds:schemaRefs>
    <ds:schemaRef ds:uri="ESRI.ArcGIS.Mapping.OfficeIntegration.PowerPointInfo"/>
  </ds:schemaRefs>
</ds:datastoreItem>
</file>

<file path=customXml/itemProps40.xml><?xml version="1.0" encoding="utf-8"?>
<ds:datastoreItem xmlns:ds="http://schemas.openxmlformats.org/officeDocument/2006/customXml" ds:itemID="{328DCA66-548E-4424-83E1-09FFD45EE4B0}">
  <ds:schemaRefs>
    <ds:schemaRef ds:uri="ESRI.ArcGIS.Mapping.OfficeIntegration.PowerPointInfo"/>
  </ds:schemaRefs>
</ds:datastoreItem>
</file>

<file path=customXml/itemProps41.xml><?xml version="1.0" encoding="utf-8"?>
<ds:datastoreItem xmlns:ds="http://schemas.openxmlformats.org/officeDocument/2006/customXml" ds:itemID="{5A1E471A-DB16-4174-9D85-6F159A344CDB}">
  <ds:schemaRefs>
    <ds:schemaRef ds:uri="ESRI.ArcGIS.Mapping.OfficeIntegration.PowerPointInfo"/>
  </ds:schemaRefs>
</ds:datastoreItem>
</file>

<file path=customXml/itemProps42.xml><?xml version="1.0" encoding="utf-8"?>
<ds:datastoreItem xmlns:ds="http://schemas.openxmlformats.org/officeDocument/2006/customXml" ds:itemID="{F6EFD530-1E3E-47B8-A55C-19EC63E3C655}">
  <ds:schemaRefs>
    <ds:schemaRef ds:uri="ESRI.ArcGIS.Mapping.OfficeIntegration.PowerPointInfo"/>
  </ds:schemaRefs>
</ds:datastoreItem>
</file>

<file path=customXml/itemProps43.xml><?xml version="1.0" encoding="utf-8"?>
<ds:datastoreItem xmlns:ds="http://schemas.openxmlformats.org/officeDocument/2006/customXml" ds:itemID="{A77C5B54-CA1C-4010-8D5D-ED406825EBB7}">
  <ds:schemaRefs>
    <ds:schemaRef ds:uri="ESRI.ArcGIS.Mapping.OfficeIntegration.PowerPointInfo"/>
  </ds:schemaRefs>
</ds:datastoreItem>
</file>

<file path=customXml/itemProps44.xml><?xml version="1.0" encoding="utf-8"?>
<ds:datastoreItem xmlns:ds="http://schemas.openxmlformats.org/officeDocument/2006/customXml" ds:itemID="{C9037CA3-5499-457D-8238-F29CBEBDF143}">
  <ds:schemaRefs>
    <ds:schemaRef ds:uri="ESRI.ArcGIS.Mapping.OfficeIntegration.PowerPointInfo"/>
  </ds:schemaRefs>
</ds:datastoreItem>
</file>

<file path=customXml/itemProps45.xml><?xml version="1.0" encoding="utf-8"?>
<ds:datastoreItem xmlns:ds="http://schemas.openxmlformats.org/officeDocument/2006/customXml" ds:itemID="{039A5E78-EC42-40DE-A05E-1C7FCA140310}">
  <ds:schemaRefs>
    <ds:schemaRef ds:uri="ESRI.ArcGIS.Mapping.OfficeIntegration.PowerPointInfo"/>
  </ds:schemaRefs>
</ds:datastoreItem>
</file>

<file path=customXml/itemProps5.xml><?xml version="1.0" encoding="utf-8"?>
<ds:datastoreItem xmlns:ds="http://schemas.openxmlformats.org/officeDocument/2006/customXml" ds:itemID="{C4AF463C-FA8B-436D-9853-3318650FDAB8}">
  <ds:schemaRefs>
    <ds:schemaRef ds:uri="ESRI.ArcGIS.Mapping.OfficeIntegration.PowerPointInfo"/>
  </ds:schemaRefs>
</ds:datastoreItem>
</file>

<file path=customXml/itemProps6.xml><?xml version="1.0" encoding="utf-8"?>
<ds:datastoreItem xmlns:ds="http://schemas.openxmlformats.org/officeDocument/2006/customXml" ds:itemID="{EE9F405B-FE7A-4AB8-9CB8-9A75FBA69A95}">
  <ds:schemaRefs>
    <ds:schemaRef ds:uri="ESRI.ArcGIS.Mapping.OfficeIntegration.PowerPointInfo"/>
  </ds:schemaRefs>
</ds:datastoreItem>
</file>

<file path=customXml/itemProps7.xml><?xml version="1.0" encoding="utf-8"?>
<ds:datastoreItem xmlns:ds="http://schemas.openxmlformats.org/officeDocument/2006/customXml" ds:itemID="{5B58CDD1-2BF6-415B-A256-DBBCC6A48D56}">
  <ds:schemaRefs>
    <ds:schemaRef ds:uri="ESRI.ArcGIS.Mapping.OfficeIntegration.PowerPointInfo"/>
  </ds:schemaRefs>
</ds:datastoreItem>
</file>

<file path=customXml/itemProps8.xml><?xml version="1.0" encoding="utf-8"?>
<ds:datastoreItem xmlns:ds="http://schemas.openxmlformats.org/officeDocument/2006/customXml" ds:itemID="{FB58F897-2A4D-4309-8E20-83FD28E6FE27}">
  <ds:schemaRefs>
    <ds:schemaRef ds:uri="ESRI.ArcGIS.Mapping.OfficeIntegration.PowerPointInfo"/>
  </ds:schemaRefs>
</ds:datastoreItem>
</file>

<file path=customXml/itemProps9.xml><?xml version="1.0" encoding="utf-8"?>
<ds:datastoreItem xmlns:ds="http://schemas.openxmlformats.org/officeDocument/2006/customXml" ds:itemID="{653D88A7-0F5E-41C5-A5C5-47DF37C594C5}">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emplate>Esri_Corporate_Template</Template>
  <TotalTime>0</TotalTime>
  <Words>322</Words>
  <Application>Microsoft Office PowerPoint</Application>
  <PresentationFormat>Widescreen</PresentationFormat>
  <Paragraphs>45</Paragraphs>
  <Slides>6</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vt:i4>
      </vt:variant>
    </vt:vector>
  </HeadingPairs>
  <TitlesOfParts>
    <vt:vector size="16" baseType="lpstr">
      <vt:lpstr>ＭＳ Ｐゴシック</vt:lpstr>
      <vt:lpstr>Arial</vt:lpstr>
      <vt:lpstr>Avenir LT Std 55 Roman</vt:lpstr>
      <vt:lpstr>Avenir LT Std 65 Medium</vt:lpstr>
      <vt:lpstr>Avenir Next LT Pro Light</vt:lpstr>
      <vt:lpstr>AvenirNext LT Pro Light</vt:lpstr>
      <vt:lpstr>AvenirNext LT Pro Regular</vt:lpstr>
      <vt:lpstr>Calibri</vt:lpstr>
      <vt:lpstr>Lucida Grande</vt:lpstr>
      <vt:lpstr>Esri_Corporate_Template-Dark</vt:lpstr>
      <vt:lpstr>PowerPoint Presentation</vt:lpstr>
      <vt:lpstr>1. Construction Event Editor</vt:lpstr>
      <vt:lpstr>Construction Event Editor</vt:lpstr>
      <vt:lpstr>Construction Events Operations Dashboard</vt:lpstr>
      <vt:lpstr>Next Steps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GIS Means for Executives</dc:title>
  <dc:subject>2017 Esri User Conference / Senior Executive Forum</dc:subject>
  <dc:creator/>
  <cp:keywords>GIS, ArcGIS, Esri</cp:keywords>
  <dc:description>The information contained in this work is the exclusive property of Environmental Systems Research Institute, Inc. (Esri), and any respective copyright owners. This work is protected under United States copyright law and other international copyright treaties and conventions.
http://www.esri.com/legal/copyright-trademarks</dc:description>
  <cp:lastModifiedBy/>
  <cp:revision>1</cp:revision>
  <dcterms:created xsi:type="dcterms:W3CDTF">2016-06-22T14:32:16Z</dcterms:created>
  <dcterms:modified xsi:type="dcterms:W3CDTF">2017-11-07T14:21:32Z</dcterms:modified>
  <cp:category>Public Presentation</cp:category>
</cp:coreProperties>
</file>